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19" r:id="rId4"/>
    <p:sldMasterId id="2147484033" r:id="rId5"/>
    <p:sldMasterId id="2147484058" r:id="rId6"/>
    <p:sldMasterId id="2147484071" r:id="rId7"/>
  </p:sldMasterIdLst>
  <p:notesMasterIdLst>
    <p:notesMasterId r:id="rId26"/>
  </p:notesMasterIdLst>
  <p:handoutMasterIdLst>
    <p:handoutMasterId r:id="rId27"/>
  </p:handoutMasterIdLst>
  <p:sldIdLst>
    <p:sldId id="510" r:id="rId8"/>
    <p:sldId id="615" r:id="rId9"/>
    <p:sldId id="618" r:id="rId10"/>
    <p:sldId id="617" r:id="rId11"/>
    <p:sldId id="619" r:id="rId12"/>
    <p:sldId id="621" r:id="rId13"/>
    <p:sldId id="608" r:id="rId14"/>
    <p:sldId id="601" r:id="rId15"/>
    <p:sldId id="602" r:id="rId16"/>
    <p:sldId id="603" r:id="rId17"/>
    <p:sldId id="604" r:id="rId18"/>
    <p:sldId id="605" r:id="rId19"/>
    <p:sldId id="612" r:id="rId20"/>
    <p:sldId id="613" r:id="rId21"/>
    <p:sldId id="622" r:id="rId22"/>
    <p:sldId id="628" r:id="rId23"/>
    <p:sldId id="629" r:id="rId24"/>
    <p:sldId id="630" r:id="rId25"/>
  </p:sldIdLst>
  <p:sldSz cx="9144000" cy="5143500" type="screen16x9"/>
  <p:notesSz cx="7007225" cy="92884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9999"/>
    <a:srgbClr val="D0E1F0"/>
    <a:srgbClr val="A5C26A"/>
    <a:srgbClr val="FFCC99"/>
    <a:srgbClr val="39471D"/>
    <a:srgbClr val="53672B"/>
    <a:srgbClr val="698236"/>
    <a:srgbClr val="83A343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99832" autoAdjust="0"/>
  </p:normalViewPr>
  <p:slideViewPr>
    <p:cSldViewPr snapToGrid="0" showGuides="1">
      <p:cViewPr>
        <p:scale>
          <a:sx n="100" d="100"/>
          <a:sy n="100" d="100"/>
        </p:scale>
        <p:origin x="-80" y="-936"/>
      </p:cViewPr>
      <p:guideLst>
        <p:guide orient="horz" pos="335"/>
        <p:guide pos="147"/>
      </p:guideLst>
    </p:cSldViewPr>
  </p:slideViewPr>
  <p:outlineViewPr>
    <p:cViewPr>
      <p:scale>
        <a:sx n="33" d="100"/>
        <a:sy n="33" d="100"/>
      </p:scale>
      <p:origin x="42" y="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60"/>
    </p:cViewPr>
  </p:sorterViewPr>
  <p:notesViewPr>
    <p:cSldViewPr snapToGrid="0">
      <p:cViewPr varScale="1">
        <p:scale>
          <a:sx n="58" d="100"/>
          <a:sy n="58" d="100"/>
        </p:scale>
        <p:origin x="-2166" y="-102"/>
      </p:cViewPr>
      <p:guideLst>
        <p:guide orient="horz" pos="2925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69142-2B6B-6F41-A5F3-82EF5D96D8DC}" type="doc">
      <dgm:prSet loTypeId="urn:microsoft.com/office/officeart/2005/8/layout/l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D7BF35-2E21-BB46-A7D1-AF42979F2DEE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tecnologia Smart incrementale elimina la necessità di backup completi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A16D37C6-D12E-014D-A002-8476E2249C89}" type="parTrans" cxnId="{24BC5C66-8B4A-BB40-8D72-FDDB2AA1E7E6}">
      <dgm:prSet/>
      <dgm:spPr/>
      <dgm:t>
        <a:bodyPr/>
        <a:lstStyle/>
        <a:p>
          <a:endParaRPr lang="en-US"/>
        </a:p>
      </dgm:t>
    </dgm:pt>
    <dgm:pt modelId="{2359E841-8D36-604B-93F2-8E0532F216F6}" type="sibTrans" cxnId="{24BC5C66-8B4A-BB40-8D72-FDDB2AA1E7E6}">
      <dgm:prSet/>
      <dgm:spPr/>
      <dgm:t>
        <a:bodyPr/>
        <a:lstStyle/>
        <a:p>
          <a:endParaRPr lang="en-US"/>
        </a:p>
      </dgm:t>
    </dgm:pt>
    <dgm:pt modelId="{5AEA641A-0FCC-6448-96B5-D8E17679ADBA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I backup "proattivi" a regolazione automatica massimizzano le risorse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52FE7D42-5B71-B24F-B8A4-21282E6E5E3A}" type="parTrans" cxnId="{B1A03DC2-B502-0440-A631-59731E5BB595}">
      <dgm:prSet/>
      <dgm:spPr/>
      <dgm:t>
        <a:bodyPr/>
        <a:lstStyle/>
        <a:p>
          <a:endParaRPr lang="en-US"/>
        </a:p>
      </dgm:t>
    </dgm:pt>
    <dgm:pt modelId="{5E1D16DD-F513-1445-B3A9-38722AF1C189}" type="sibTrans" cxnId="{B1A03DC2-B502-0440-A631-59731E5BB595}">
      <dgm:prSet/>
      <dgm:spPr/>
      <dgm:t>
        <a:bodyPr/>
        <a:lstStyle/>
        <a:p>
          <a:endParaRPr lang="en-US"/>
        </a:p>
      </dgm:t>
    </dgm:pt>
    <dgm:pt modelId="{656CF11C-C13C-264C-9D74-7D286AEE523F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sz="2800" b="1" i="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Potente </a:t>
          </a:r>
          <a:br>
            <a:rPr lang="it-IT" sz="2800" b="1" i="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</a:br>
          <a:r>
            <a:rPr lang="en-US" sz="2800" b="1" i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e </a:t>
          </a:r>
          <a:r>
            <a:rPr lang="it-IT" sz="2800" b="1" i="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flessibile</a:t>
          </a:r>
          <a:endParaRPr lang="it-IT" sz="2800" b="1" i="0" noProof="0" dirty="0">
            <a:solidFill>
              <a:srgbClr val="FF0000"/>
            </a:solidFill>
            <a:latin typeface="Calibri"/>
            <a:ea typeface="+mn-ea"/>
            <a:cs typeface="Calibri"/>
          </a:endParaRPr>
        </a:p>
      </dgm:t>
    </dgm:pt>
    <dgm:pt modelId="{BD7B845C-5373-A944-8B27-7C0C787629C1}" type="parTrans" cxnId="{A3BBB6B8-9AE0-A24C-90D9-6E1E69E92F3D}">
      <dgm:prSet/>
      <dgm:spPr/>
      <dgm:t>
        <a:bodyPr/>
        <a:lstStyle/>
        <a:p>
          <a:endParaRPr lang="en-US"/>
        </a:p>
      </dgm:t>
    </dgm:pt>
    <dgm:pt modelId="{C3E6EC04-BD98-7345-A9F6-C52848498551}" type="sibTrans" cxnId="{A3BBB6B8-9AE0-A24C-90D9-6E1E69E92F3D}">
      <dgm:prSet/>
      <dgm:spPr/>
      <dgm:t>
        <a:bodyPr/>
        <a:lstStyle/>
        <a:p>
          <a:endParaRPr lang="en-US"/>
        </a:p>
      </dgm:t>
    </dgm:pt>
    <dgm:pt modelId="{16EDC5DA-A50E-BA44-B76A-BC4A1054ED30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Supporta dischi, NAS, cloud storage WebDAV, unità e librerie a nastro e unità flash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314A6CC1-285C-574B-B236-6C5756F4A535}" type="parTrans" cxnId="{BE0A2481-1974-4147-92BD-A1D4427F846A}">
      <dgm:prSet/>
      <dgm:spPr/>
      <dgm:t>
        <a:bodyPr/>
        <a:lstStyle/>
        <a:p>
          <a:endParaRPr lang="en-US"/>
        </a:p>
      </dgm:t>
    </dgm:pt>
    <dgm:pt modelId="{420FEE1E-6AF7-9C4E-A901-955C5950C493}" type="sibTrans" cxnId="{BE0A2481-1974-4147-92BD-A1D4427F846A}">
      <dgm:prSet/>
      <dgm:spPr/>
      <dgm:t>
        <a:bodyPr/>
        <a:lstStyle/>
        <a:p>
          <a:endParaRPr lang="en-US"/>
        </a:p>
      </dgm:t>
    </dgm:pt>
    <dgm:pt modelId="{FEFA2648-BC62-8447-9E91-4CC8ACFEAD8F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Protegge computer Mac, Windows e Linux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5060630B-DA7B-1D46-924E-0E522C73B83D}" type="parTrans" cxnId="{9757E7B5-6345-5041-A0A4-1542CB1DD3F4}">
      <dgm:prSet/>
      <dgm:spPr/>
      <dgm:t>
        <a:bodyPr/>
        <a:lstStyle/>
        <a:p>
          <a:endParaRPr lang="en-US"/>
        </a:p>
      </dgm:t>
    </dgm:pt>
    <dgm:pt modelId="{71A14800-838B-324B-9F04-8E265D12D204}" type="sibTrans" cxnId="{9757E7B5-6345-5041-A0A4-1542CB1DD3F4}">
      <dgm:prSet/>
      <dgm:spPr/>
      <dgm:t>
        <a:bodyPr/>
        <a:lstStyle/>
        <a:p>
          <a:endParaRPr lang="en-US"/>
        </a:p>
      </dgm:t>
    </dgm:pt>
    <dgm:pt modelId="{70B106C0-F897-5C4E-90A5-E72EEA27B9FE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sz="2800" b="1" i="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Affidabile </a:t>
          </a:r>
          <a:br>
            <a:rPr lang="it-IT" sz="2800" b="1" i="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</a:br>
          <a:r>
            <a:rPr lang="en-US" sz="2800" b="1" i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e </a:t>
          </a:r>
          <a:r>
            <a:rPr lang="it-IT" sz="2800" b="1" i="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sicuro</a:t>
          </a:r>
          <a:endParaRPr lang="it-IT" sz="2800" b="1" i="0" noProof="0" dirty="0">
            <a:solidFill>
              <a:srgbClr val="FF0000"/>
            </a:solidFill>
            <a:latin typeface="Calibri"/>
            <a:ea typeface="+mn-ea"/>
            <a:cs typeface="Calibri"/>
          </a:endParaRPr>
        </a:p>
      </dgm:t>
    </dgm:pt>
    <dgm:pt modelId="{FD7509F8-0F5B-5A41-9F8E-3F38266464B4}" type="parTrans" cxnId="{81B313EF-9997-3949-89A7-F0047332CEAB}">
      <dgm:prSet/>
      <dgm:spPr/>
      <dgm:t>
        <a:bodyPr/>
        <a:lstStyle/>
        <a:p>
          <a:endParaRPr lang="en-US"/>
        </a:p>
      </dgm:t>
    </dgm:pt>
    <dgm:pt modelId="{A95F6E6A-F578-DD4F-8F69-E0298898E14C}" type="sibTrans" cxnId="{81B313EF-9997-3949-89A7-F0047332CEAB}">
      <dgm:prSet/>
      <dgm:spPr/>
      <dgm:t>
        <a:bodyPr/>
        <a:lstStyle/>
        <a:p>
          <a:endParaRPr lang="en-US"/>
        </a:p>
      </dgm:t>
    </dgm:pt>
    <dgm:pt modelId="{80AEC5C9-DF83-EE4D-BD7B-49A8C5A41F29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Ripristini perfetti point-in-time sempre, da singoli file a interi volumi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65BE9FAF-CF70-334B-9BD9-8B57D2D437D0}" type="parTrans" cxnId="{0F0E6DE1-3A9D-0543-B1B2-34DD891F86F3}">
      <dgm:prSet/>
      <dgm:spPr/>
      <dgm:t>
        <a:bodyPr/>
        <a:lstStyle/>
        <a:p>
          <a:endParaRPr lang="en-US"/>
        </a:p>
      </dgm:t>
    </dgm:pt>
    <dgm:pt modelId="{3922C153-17C0-E242-BA0B-A08A74B5B4DF}" type="sibTrans" cxnId="{0F0E6DE1-3A9D-0543-B1B2-34DD891F86F3}">
      <dgm:prSet/>
      <dgm:spPr/>
      <dgm:t>
        <a:bodyPr/>
        <a:lstStyle/>
        <a:p>
          <a:endParaRPr lang="en-US"/>
        </a:p>
      </dgm:t>
    </dgm:pt>
    <dgm:pt modelId="{B807422B-C9CD-BB4B-B428-92B8A414A374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Gestisce facilmente destinazioni multiple </a:t>
          </a:r>
          <a:b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</a:b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e indipendenti di backup per una maggiore affidabilità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A58CC354-EA2F-464B-A17C-1EE92089241F}" type="parTrans" cxnId="{818DA008-43F7-6740-A898-83301AA6E9D2}">
      <dgm:prSet/>
      <dgm:spPr/>
      <dgm:t>
        <a:bodyPr/>
        <a:lstStyle/>
        <a:p>
          <a:endParaRPr lang="en-US"/>
        </a:p>
      </dgm:t>
    </dgm:pt>
    <dgm:pt modelId="{3F493A6D-1A5E-FE4C-838E-5B3D4E9D5A38}" type="sibTrans" cxnId="{818DA008-43F7-6740-A898-83301AA6E9D2}">
      <dgm:prSet/>
      <dgm:spPr/>
      <dgm:t>
        <a:bodyPr/>
        <a:lstStyle/>
        <a:p>
          <a:endParaRPr lang="en-US"/>
        </a:p>
      </dgm:t>
    </dgm:pt>
    <dgm:pt modelId="{ECC25DA8-BE1C-E14D-81F6-0E0069B427B5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pulitura automatica dei dischi rimuove </a:t>
          </a:r>
          <a:b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</a:b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i file più vecchi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B3E405C4-94AF-4E4B-AA9A-3B92AE8E73BE}" type="parTrans" cxnId="{A96664AD-6E14-E342-B7CB-694B732E63A7}">
      <dgm:prSet/>
      <dgm:spPr/>
      <dgm:t>
        <a:bodyPr/>
        <a:lstStyle/>
        <a:p>
          <a:endParaRPr lang="en-US"/>
        </a:p>
      </dgm:t>
    </dgm:pt>
    <dgm:pt modelId="{01A35F08-3807-9F4B-B697-21C3DF67DB00}" type="sibTrans" cxnId="{A96664AD-6E14-E342-B7CB-694B732E63A7}">
      <dgm:prSet/>
      <dgm:spPr/>
      <dgm:t>
        <a:bodyPr/>
        <a:lstStyle/>
        <a:p>
          <a:endParaRPr lang="en-US"/>
        </a:p>
      </dgm:t>
    </dgm:pt>
    <dgm:pt modelId="{6605433E-B8E2-2341-A78E-DCC438097583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deduplicazione al livello di file consente di risparmiare tempo e spazio di storage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0014E593-4DFA-CF4B-9E66-F302CC1F1561}" type="parTrans" cxnId="{894BF164-D67B-564F-AA53-73D0ACEFCF41}">
      <dgm:prSet/>
      <dgm:spPr/>
      <dgm:t>
        <a:bodyPr/>
        <a:lstStyle/>
        <a:p>
          <a:endParaRPr lang="en-US"/>
        </a:p>
      </dgm:t>
    </dgm:pt>
    <dgm:pt modelId="{F296CCB9-0FEC-0941-B2AA-6EB5036DE5E4}" type="sibTrans" cxnId="{894BF164-D67B-564F-AA53-73D0ACEFCF41}">
      <dgm:prSet/>
      <dgm:spPr/>
      <dgm:t>
        <a:bodyPr/>
        <a:lstStyle/>
        <a:p>
          <a:endParaRPr lang="en-US"/>
        </a:p>
      </dgm:t>
    </dgm:pt>
    <dgm:pt modelId="{BD995817-1C3A-8A43-B1C0-A3D007E5EB68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Il rilevamento automatico dei client e il login assicurano protezione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F90DF9F8-B0B3-274F-9C3C-07CDE79664C9}" type="parTrans" cxnId="{7A567074-19E0-0E41-8635-9B55E1D8780B}">
      <dgm:prSet/>
      <dgm:spPr/>
      <dgm:t>
        <a:bodyPr/>
        <a:lstStyle/>
        <a:p>
          <a:endParaRPr lang="en-US"/>
        </a:p>
      </dgm:t>
    </dgm:pt>
    <dgm:pt modelId="{AFE8A522-6640-A540-ADBC-F60A4D5F2673}" type="sibTrans" cxnId="{7A567074-19E0-0E41-8635-9B55E1D8780B}">
      <dgm:prSet/>
      <dgm:spPr/>
      <dgm:t>
        <a:bodyPr/>
        <a:lstStyle/>
        <a:p>
          <a:endParaRPr lang="en-US"/>
        </a:p>
      </dgm:t>
    </dgm:pt>
    <dgm:pt modelId="{D06BDAD0-0812-ED4D-B9EB-F632C3E96A62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Gestione remota di più server Retrospect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0EF48502-806C-B94D-882F-2345BEFC563D}" type="parTrans" cxnId="{DE210012-3591-124F-A4D7-1253092E8D05}">
      <dgm:prSet/>
      <dgm:spPr/>
      <dgm:t>
        <a:bodyPr/>
        <a:lstStyle/>
        <a:p>
          <a:endParaRPr lang="en-US"/>
        </a:p>
      </dgm:t>
    </dgm:pt>
    <dgm:pt modelId="{691C7FAF-F9CC-2642-80EE-DA2B7DCAA512}" type="sibTrans" cxnId="{DE210012-3591-124F-A4D7-1253092E8D05}">
      <dgm:prSet/>
      <dgm:spPr/>
      <dgm:t>
        <a:bodyPr/>
        <a:lstStyle/>
        <a:p>
          <a:endParaRPr lang="en-US"/>
        </a:p>
      </dgm:t>
    </dgm:pt>
    <dgm:pt modelId="{6A653556-061D-9D43-A6D6-2927CD523B66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n-US" sz="2800" b="1" i="0" dirty="0">
              <a:solidFill>
                <a:srgbClr val="FF0000"/>
              </a:solidFill>
              <a:latin typeface="Calibri"/>
              <a:ea typeface="+mn-ea"/>
              <a:cs typeface="Calibri"/>
            </a:rPr>
            <a:t>Facile </a:t>
          </a:r>
          <a:r>
            <a:rPr lang="en-US" sz="2800" b="1" i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/>
          </a:r>
          <a:br>
            <a:rPr lang="en-US" sz="2800" b="1" i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</a:br>
          <a:r>
            <a:rPr lang="en-US" sz="2800" b="1" i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e </a:t>
          </a:r>
          <a:r>
            <a:rPr lang="it-IT" sz="2800" b="1" i="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automatico</a:t>
          </a:r>
          <a:endParaRPr lang="it-IT" sz="2800" b="1" i="0" noProof="0" dirty="0">
            <a:solidFill>
              <a:srgbClr val="FF0000"/>
            </a:solidFill>
            <a:latin typeface="Calibri"/>
            <a:ea typeface="+mn-ea"/>
            <a:cs typeface="Calibri"/>
          </a:endParaRPr>
        </a:p>
      </dgm:t>
    </dgm:pt>
    <dgm:pt modelId="{D5E48177-D72D-7A45-830F-ACAA57F028B3}" type="sibTrans" cxnId="{69826511-3104-C048-BF99-3F396866CDA2}">
      <dgm:prSet/>
      <dgm:spPr/>
      <dgm:t>
        <a:bodyPr/>
        <a:lstStyle/>
        <a:p>
          <a:endParaRPr lang="en-US"/>
        </a:p>
      </dgm:t>
    </dgm:pt>
    <dgm:pt modelId="{AF6FAAED-80B8-B044-BC49-16C443101859}" type="parTrans" cxnId="{69826511-3104-C048-BF99-3F396866CDA2}">
      <dgm:prSet/>
      <dgm:spPr/>
      <dgm:t>
        <a:bodyPr/>
        <a:lstStyle/>
        <a:p>
          <a:endParaRPr lang="en-US"/>
        </a:p>
      </dgm:t>
    </dgm:pt>
    <dgm:pt modelId="{C01E1C08-A8B7-CE4E-81CA-238B35150E5C}">
      <dgm:prSet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Esegue fino a 16 operazioni contemporaneamente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3EE3ACD0-F2C7-5044-8C59-50D7AF3116F6}" type="parTrans" cxnId="{3A7EC61E-28ED-A641-943E-6BBB039E929F}">
      <dgm:prSet/>
      <dgm:spPr/>
      <dgm:t>
        <a:bodyPr/>
        <a:lstStyle/>
        <a:p>
          <a:endParaRPr lang="en-US"/>
        </a:p>
      </dgm:t>
    </dgm:pt>
    <dgm:pt modelId="{67571568-445F-6242-B7DA-93BDF65FAC03}" type="sibTrans" cxnId="{3A7EC61E-28ED-A641-943E-6BBB039E929F}">
      <dgm:prSet/>
      <dgm:spPr/>
      <dgm:t>
        <a:bodyPr/>
        <a:lstStyle/>
        <a:p>
          <a:endParaRPr lang="en-US"/>
        </a:p>
      </dgm:t>
    </dgm:pt>
    <dgm:pt modelId="{B15A73A7-E5C8-E143-B389-234D08C69955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Più livelli di crittografia proteggono i dati di cui si è eseguito il backup e assicurano una comunicazione in rete sicura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921FAE7D-4A51-B04D-BFA2-3937EA3F00B1}" type="parTrans" cxnId="{FC67AAB1-BD69-7E48-BAC2-4895C4E349AB}">
      <dgm:prSet/>
      <dgm:spPr/>
      <dgm:t>
        <a:bodyPr/>
        <a:lstStyle/>
        <a:p>
          <a:endParaRPr lang="en-US"/>
        </a:p>
      </dgm:t>
    </dgm:pt>
    <dgm:pt modelId="{D5D573B3-430B-D648-BB3E-4885F469E01B}" type="sibTrans" cxnId="{FC67AAB1-BD69-7E48-BAC2-4895C4E349AB}">
      <dgm:prSet/>
      <dgm:spPr/>
      <dgm:t>
        <a:bodyPr/>
        <a:lstStyle/>
        <a:p>
          <a:endParaRPr lang="en-US"/>
        </a:p>
      </dgm:t>
    </dgm:pt>
    <dgm:pt modelId="{C662406F-80D9-324F-938B-3476F8872E28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it-IT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Retrospect si basa su più di due decenni di esperienza in networking e storage Mac OS</a:t>
          </a:r>
          <a:endParaRPr lang="it-IT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80A2B484-7DAD-4E43-9838-CBAF197904CC}" type="parTrans" cxnId="{1D6EE549-3FE1-414E-9FAF-3379D5D69D0B}">
      <dgm:prSet/>
      <dgm:spPr/>
      <dgm:t>
        <a:bodyPr/>
        <a:lstStyle/>
        <a:p>
          <a:endParaRPr lang="en-US"/>
        </a:p>
      </dgm:t>
    </dgm:pt>
    <dgm:pt modelId="{399BE3DE-0EAC-6D4D-BB46-067F96D10260}" type="sibTrans" cxnId="{1D6EE549-3FE1-414E-9FAF-3379D5D69D0B}">
      <dgm:prSet/>
      <dgm:spPr/>
      <dgm:t>
        <a:bodyPr/>
        <a:lstStyle/>
        <a:p>
          <a:endParaRPr lang="en-US"/>
        </a:p>
      </dgm:t>
    </dgm:pt>
    <dgm:pt modelId="{B33EFE89-433D-6F44-90CB-7E4AF194BA56}" type="pres">
      <dgm:prSet presAssocID="{C8269142-2B6B-6F41-A5F3-82EF5D96D8D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CEC810-4A27-1547-9DB6-C6757229C6DC}" type="pres">
      <dgm:prSet presAssocID="{6A653556-061D-9D43-A6D6-2927CD523B66}" presName="compNode" presStyleCnt="0"/>
      <dgm:spPr/>
      <dgm:t>
        <a:bodyPr/>
        <a:lstStyle/>
        <a:p>
          <a:endParaRPr lang="en-US"/>
        </a:p>
      </dgm:t>
    </dgm:pt>
    <dgm:pt modelId="{78562BE1-B607-EE41-88E1-B5214349A550}" type="pres">
      <dgm:prSet presAssocID="{6A653556-061D-9D43-A6D6-2927CD523B66}" presName="aNode" presStyleLbl="bgShp" presStyleIdx="0" presStyleCnt="3"/>
      <dgm:spPr/>
      <dgm:t>
        <a:bodyPr/>
        <a:lstStyle/>
        <a:p>
          <a:endParaRPr lang="en-US"/>
        </a:p>
      </dgm:t>
    </dgm:pt>
    <dgm:pt modelId="{3A205042-E08C-6D46-907A-FD52F5E7AA11}" type="pres">
      <dgm:prSet presAssocID="{6A653556-061D-9D43-A6D6-2927CD523B66}" presName="textNode" presStyleLbl="bgShp" presStyleIdx="0" presStyleCnt="3"/>
      <dgm:spPr/>
      <dgm:t>
        <a:bodyPr/>
        <a:lstStyle/>
        <a:p>
          <a:endParaRPr lang="en-US"/>
        </a:p>
      </dgm:t>
    </dgm:pt>
    <dgm:pt modelId="{177AF256-C7A9-3248-8607-52ED9FA382F2}" type="pres">
      <dgm:prSet presAssocID="{6A653556-061D-9D43-A6D6-2927CD523B66}" presName="compChildNode" presStyleCnt="0"/>
      <dgm:spPr/>
      <dgm:t>
        <a:bodyPr/>
        <a:lstStyle/>
        <a:p>
          <a:endParaRPr lang="en-US"/>
        </a:p>
      </dgm:t>
    </dgm:pt>
    <dgm:pt modelId="{92527E02-0B5A-8149-94F1-72CB7E1E27D1}" type="pres">
      <dgm:prSet presAssocID="{6A653556-061D-9D43-A6D6-2927CD523B66}" presName="theInnerList" presStyleCnt="0"/>
      <dgm:spPr/>
      <dgm:t>
        <a:bodyPr/>
        <a:lstStyle/>
        <a:p>
          <a:endParaRPr lang="en-US"/>
        </a:p>
      </dgm:t>
    </dgm:pt>
    <dgm:pt modelId="{EDCAA05D-14BE-AB41-A78D-40DF96FAABC0}" type="pres">
      <dgm:prSet presAssocID="{A0D7BF35-2E21-BB46-A7D1-AF42979F2DEE}" presName="childNode" presStyleLbl="node1" presStyleIdx="0" presStyleCnt="13" custLinFactY="-15639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29858E6-2621-E948-A3B1-E214577D4B55}" type="pres">
      <dgm:prSet presAssocID="{A0D7BF35-2E21-BB46-A7D1-AF42979F2DEE}" presName="aSpace2" presStyleCnt="0"/>
      <dgm:spPr/>
      <dgm:t>
        <a:bodyPr/>
        <a:lstStyle/>
        <a:p>
          <a:endParaRPr lang="en-US"/>
        </a:p>
      </dgm:t>
    </dgm:pt>
    <dgm:pt modelId="{5547F623-E81D-484F-BE8C-468622BC7CDB}" type="pres">
      <dgm:prSet presAssocID="{5AEA641A-0FCC-6448-96B5-D8E17679ADBA}" presName="childNode" presStyleLbl="node1" presStyleIdx="1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8A1BBD-82E7-AB4A-B7D2-9C3C2345C845}" type="pres">
      <dgm:prSet presAssocID="{5AEA641A-0FCC-6448-96B5-D8E17679ADBA}" presName="aSpace2" presStyleCnt="0"/>
      <dgm:spPr/>
      <dgm:t>
        <a:bodyPr/>
        <a:lstStyle/>
        <a:p>
          <a:endParaRPr lang="en-US"/>
        </a:p>
      </dgm:t>
    </dgm:pt>
    <dgm:pt modelId="{3EDBE70F-50EA-9E41-BB4B-D9FF4405B40F}" type="pres">
      <dgm:prSet presAssocID="{ECC25DA8-BE1C-E14D-81F6-0E0069B427B5}" presName="childNode" presStyleLbl="node1" presStyleIdx="2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D3A2F-3E8F-E040-85FC-A5C1630945B8}" type="pres">
      <dgm:prSet presAssocID="{ECC25DA8-BE1C-E14D-81F6-0E0069B427B5}" presName="aSpace2" presStyleCnt="0"/>
      <dgm:spPr/>
      <dgm:t>
        <a:bodyPr/>
        <a:lstStyle/>
        <a:p>
          <a:endParaRPr lang="en-US"/>
        </a:p>
      </dgm:t>
    </dgm:pt>
    <dgm:pt modelId="{66A9BEFD-1D56-E74C-B1A3-B5ECB9779959}" type="pres">
      <dgm:prSet presAssocID="{6605433E-B8E2-2341-A78E-DCC438097583}" presName="childNode" presStyleLbl="node1" presStyleIdx="3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6C9C5A-EA68-B241-8EBE-21CA2BC2C2EB}" type="pres">
      <dgm:prSet presAssocID="{6605433E-B8E2-2341-A78E-DCC438097583}" presName="aSpace2" presStyleCnt="0"/>
      <dgm:spPr/>
      <dgm:t>
        <a:bodyPr/>
        <a:lstStyle/>
        <a:p>
          <a:endParaRPr lang="en-US"/>
        </a:p>
      </dgm:t>
    </dgm:pt>
    <dgm:pt modelId="{30221CC3-8E2F-8648-9E01-91BCE83BFB5E}" type="pres">
      <dgm:prSet presAssocID="{BD995817-1C3A-8A43-B1C0-A3D007E5EB68}" presName="childNode" presStyleLbl="node1" presStyleIdx="4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B31BAC-E608-5140-B696-6A9E5F7AAF96}" type="pres">
      <dgm:prSet presAssocID="{6A653556-061D-9D43-A6D6-2927CD523B66}" presName="aSpace" presStyleCnt="0"/>
      <dgm:spPr/>
      <dgm:t>
        <a:bodyPr/>
        <a:lstStyle/>
        <a:p>
          <a:endParaRPr lang="en-US"/>
        </a:p>
      </dgm:t>
    </dgm:pt>
    <dgm:pt modelId="{C4BC6B51-9321-E14F-AEF9-45A968C5FFC6}" type="pres">
      <dgm:prSet presAssocID="{656CF11C-C13C-264C-9D74-7D286AEE523F}" presName="compNode" presStyleCnt="0"/>
      <dgm:spPr/>
      <dgm:t>
        <a:bodyPr/>
        <a:lstStyle/>
        <a:p>
          <a:endParaRPr lang="en-US"/>
        </a:p>
      </dgm:t>
    </dgm:pt>
    <dgm:pt modelId="{F1A3CAA5-C7A4-9A40-9049-5A6838BAB039}" type="pres">
      <dgm:prSet presAssocID="{656CF11C-C13C-264C-9D74-7D286AEE523F}" presName="aNode" presStyleLbl="bgShp" presStyleIdx="1" presStyleCnt="3"/>
      <dgm:spPr/>
      <dgm:t>
        <a:bodyPr/>
        <a:lstStyle/>
        <a:p>
          <a:endParaRPr lang="en-US"/>
        </a:p>
      </dgm:t>
    </dgm:pt>
    <dgm:pt modelId="{D231C516-2A5E-A94C-86D0-7A4A5F8C23AE}" type="pres">
      <dgm:prSet presAssocID="{656CF11C-C13C-264C-9D74-7D286AEE523F}" presName="textNode" presStyleLbl="bgShp" presStyleIdx="1" presStyleCnt="3"/>
      <dgm:spPr/>
      <dgm:t>
        <a:bodyPr/>
        <a:lstStyle/>
        <a:p>
          <a:endParaRPr lang="en-US"/>
        </a:p>
      </dgm:t>
    </dgm:pt>
    <dgm:pt modelId="{0EE48E96-2756-C241-9C31-0AC4C438A444}" type="pres">
      <dgm:prSet presAssocID="{656CF11C-C13C-264C-9D74-7D286AEE523F}" presName="compChildNode" presStyleCnt="0"/>
      <dgm:spPr/>
      <dgm:t>
        <a:bodyPr/>
        <a:lstStyle/>
        <a:p>
          <a:endParaRPr lang="en-US"/>
        </a:p>
      </dgm:t>
    </dgm:pt>
    <dgm:pt modelId="{16DF1B8E-7942-AC4B-B813-1C6CF68868D7}" type="pres">
      <dgm:prSet presAssocID="{656CF11C-C13C-264C-9D74-7D286AEE523F}" presName="theInnerList" presStyleCnt="0"/>
      <dgm:spPr/>
      <dgm:t>
        <a:bodyPr/>
        <a:lstStyle/>
        <a:p>
          <a:endParaRPr lang="en-US"/>
        </a:p>
      </dgm:t>
    </dgm:pt>
    <dgm:pt modelId="{CCEB16C6-D7F8-CD41-A353-E7664FE7810D}" type="pres">
      <dgm:prSet presAssocID="{16EDC5DA-A50E-BA44-B76A-BC4A1054ED30}" presName="childNode" presStyleLbl="node1" presStyleIdx="5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1ECE93-47EA-F849-925A-02F8D2F95182}" type="pres">
      <dgm:prSet presAssocID="{16EDC5DA-A50E-BA44-B76A-BC4A1054ED30}" presName="aSpace2" presStyleCnt="0"/>
      <dgm:spPr/>
      <dgm:t>
        <a:bodyPr/>
        <a:lstStyle/>
        <a:p>
          <a:endParaRPr lang="en-US"/>
        </a:p>
      </dgm:t>
    </dgm:pt>
    <dgm:pt modelId="{A89C7632-C3CD-CB4E-9489-8CCC4679E2D4}" type="pres">
      <dgm:prSet presAssocID="{FEFA2648-BC62-8447-9E91-4CC8ACFEAD8F}" presName="childNode" presStyleLbl="node1" presStyleIdx="6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F4A0B6-5D20-AB43-A7E0-A29B148C8F7E}" type="pres">
      <dgm:prSet presAssocID="{FEFA2648-BC62-8447-9E91-4CC8ACFEAD8F}" presName="aSpace2" presStyleCnt="0"/>
      <dgm:spPr/>
      <dgm:t>
        <a:bodyPr/>
        <a:lstStyle/>
        <a:p>
          <a:endParaRPr lang="en-US"/>
        </a:p>
      </dgm:t>
    </dgm:pt>
    <dgm:pt modelId="{A94C8592-8CF2-8749-95A9-B76204FB5581}" type="pres">
      <dgm:prSet presAssocID="{C01E1C08-A8B7-CE4E-81CA-238B35150E5C}" presName="childNode" presStyleLbl="node1" presStyleIdx="7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DB00EB-A255-D844-8C57-70697B360A26}" type="pres">
      <dgm:prSet presAssocID="{C01E1C08-A8B7-CE4E-81CA-238B35150E5C}" presName="aSpace2" presStyleCnt="0"/>
      <dgm:spPr/>
      <dgm:t>
        <a:bodyPr/>
        <a:lstStyle/>
        <a:p>
          <a:endParaRPr lang="en-US"/>
        </a:p>
      </dgm:t>
    </dgm:pt>
    <dgm:pt modelId="{F453633F-68BB-A442-98D9-78C33171EC32}" type="pres">
      <dgm:prSet presAssocID="{D06BDAD0-0812-ED4D-B9EB-F632C3E96A62}" presName="childNode" presStyleLbl="node1" presStyleIdx="8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366EE7-04D4-9346-BE35-7F30F1A40539}" type="pres">
      <dgm:prSet presAssocID="{656CF11C-C13C-264C-9D74-7D286AEE523F}" presName="aSpace" presStyleCnt="0"/>
      <dgm:spPr/>
      <dgm:t>
        <a:bodyPr/>
        <a:lstStyle/>
        <a:p>
          <a:endParaRPr lang="en-US"/>
        </a:p>
      </dgm:t>
    </dgm:pt>
    <dgm:pt modelId="{934476B8-29F9-5542-B3A9-CB6F90C4851B}" type="pres">
      <dgm:prSet presAssocID="{70B106C0-F897-5C4E-90A5-E72EEA27B9FE}" presName="compNode" presStyleCnt="0"/>
      <dgm:spPr/>
      <dgm:t>
        <a:bodyPr/>
        <a:lstStyle/>
        <a:p>
          <a:endParaRPr lang="en-US"/>
        </a:p>
      </dgm:t>
    </dgm:pt>
    <dgm:pt modelId="{A2801320-5A4C-2B4A-92F7-91AF4E937D9F}" type="pres">
      <dgm:prSet presAssocID="{70B106C0-F897-5C4E-90A5-E72EEA27B9FE}" presName="aNode" presStyleLbl="bgShp" presStyleIdx="2" presStyleCnt="3"/>
      <dgm:spPr/>
      <dgm:t>
        <a:bodyPr/>
        <a:lstStyle/>
        <a:p>
          <a:endParaRPr lang="en-US"/>
        </a:p>
      </dgm:t>
    </dgm:pt>
    <dgm:pt modelId="{3038CB42-137F-E44E-BEEA-E0BFD0A6CF5E}" type="pres">
      <dgm:prSet presAssocID="{70B106C0-F897-5C4E-90A5-E72EEA27B9FE}" presName="textNode" presStyleLbl="bgShp" presStyleIdx="2" presStyleCnt="3"/>
      <dgm:spPr/>
      <dgm:t>
        <a:bodyPr/>
        <a:lstStyle/>
        <a:p>
          <a:endParaRPr lang="en-US"/>
        </a:p>
      </dgm:t>
    </dgm:pt>
    <dgm:pt modelId="{A6058206-88F8-1348-A950-0FDC3B8DD8C8}" type="pres">
      <dgm:prSet presAssocID="{70B106C0-F897-5C4E-90A5-E72EEA27B9FE}" presName="compChildNode" presStyleCnt="0"/>
      <dgm:spPr/>
      <dgm:t>
        <a:bodyPr/>
        <a:lstStyle/>
        <a:p>
          <a:endParaRPr lang="en-US"/>
        </a:p>
      </dgm:t>
    </dgm:pt>
    <dgm:pt modelId="{9D7C35E6-B67E-2A42-8273-34424F94F8FC}" type="pres">
      <dgm:prSet presAssocID="{70B106C0-F897-5C4E-90A5-E72EEA27B9FE}" presName="theInnerList" presStyleCnt="0"/>
      <dgm:spPr/>
      <dgm:t>
        <a:bodyPr/>
        <a:lstStyle/>
        <a:p>
          <a:endParaRPr lang="en-US"/>
        </a:p>
      </dgm:t>
    </dgm:pt>
    <dgm:pt modelId="{A6936844-184E-4C47-AAFE-4DE7DA23A285}" type="pres">
      <dgm:prSet presAssocID="{80AEC5C9-DF83-EE4D-BD7B-49A8C5A41F29}" presName="childNode" presStyleLbl="node1" presStyleIdx="9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522D65-28CE-5540-8860-E585B756DA97}" type="pres">
      <dgm:prSet presAssocID="{80AEC5C9-DF83-EE4D-BD7B-49A8C5A41F29}" presName="aSpace2" presStyleCnt="0"/>
      <dgm:spPr/>
      <dgm:t>
        <a:bodyPr/>
        <a:lstStyle/>
        <a:p>
          <a:endParaRPr lang="en-US"/>
        </a:p>
      </dgm:t>
    </dgm:pt>
    <dgm:pt modelId="{869A2F6F-2B8B-0046-85B7-40B6AFB5BDB4}" type="pres">
      <dgm:prSet presAssocID="{B807422B-C9CD-BB4B-B428-92B8A414A374}" presName="childNode" presStyleLbl="node1" presStyleIdx="10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D7630-DB13-8343-9C23-EEA5920ABC79}" type="pres">
      <dgm:prSet presAssocID="{B807422B-C9CD-BB4B-B428-92B8A414A374}" presName="aSpace2" presStyleCnt="0"/>
      <dgm:spPr/>
      <dgm:t>
        <a:bodyPr/>
        <a:lstStyle/>
        <a:p>
          <a:endParaRPr lang="en-US"/>
        </a:p>
      </dgm:t>
    </dgm:pt>
    <dgm:pt modelId="{EF623F2C-5776-7C42-BA96-3EA222ED1280}" type="pres">
      <dgm:prSet presAssocID="{B15A73A7-E5C8-E143-B389-234D08C69955}" presName="childNode" presStyleLbl="node1" presStyleIdx="11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99567-76B1-1C4F-8C51-0BF7BB11705A}" type="pres">
      <dgm:prSet presAssocID="{B15A73A7-E5C8-E143-B389-234D08C69955}" presName="aSpace2" presStyleCnt="0"/>
      <dgm:spPr/>
      <dgm:t>
        <a:bodyPr/>
        <a:lstStyle/>
        <a:p>
          <a:endParaRPr lang="en-US"/>
        </a:p>
      </dgm:t>
    </dgm:pt>
    <dgm:pt modelId="{9B4E39C0-9343-5E44-8461-68E017E5A7AA}" type="pres">
      <dgm:prSet presAssocID="{C662406F-80D9-324F-938B-3476F8872E28}" presName="childNode" presStyleLbl="node1" presStyleIdx="12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567074-19E0-0E41-8635-9B55E1D8780B}" srcId="{6A653556-061D-9D43-A6D6-2927CD523B66}" destId="{BD995817-1C3A-8A43-B1C0-A3D007E5EB68}" srcOrd="4" destOrd="0" parTransId="{F90DF9F8-B0B3-274F-9C3C-07CDE79664C9}" sibTransId="{AFE8A522-6640-A540-ADBC-F60A4D5F2673}"/>
    <dgm:cxn modelId="{4B4817E9-8D32-4995-85F2-1BFF7D37E4A5}" type="presOf" srcId="{D06BDAD0-0812-ED4D-B9EB-F632C3E96A62}" destId="{F453633F-68BB-A442-98D9-78C33171EC32}" srcOrd="0" destOrd="0" presId="urn:microsoft.com/office/officeart/2005/8/layout/lProcess2"/>
    <dgm:cxn modelId="{4FFF7FBF-E4D6-4019-B02E-791139DB6DDD}" type="presOf" srcId="{5AEA641A-0FCC-6448-96B5-D8E17679ADBA}" destId="{5547F623-E81D-484F-BE8C-468622BC7CDB}" srcOrd="0" destOrd="0" presId="urn:microsoft.com/office/officeart/2005/8/layout/lProcess2"/>
    <dgm:cxn modelId="{A3BBB6B8-9AE0-A24C-90D9-6E1E69E92F3D}" srcId="{C8269142-2B6B-6F41-A5F3-82EF5D96D8DC}" destId="{656CF11C-C13C-264C-9D74-7D286AEE523F}" srcOrd="1" destOrd="0" parTransId="{BD7B845C-5373-A944-8B27-7C0C787629C1}" sibTransId="{C3E6EC04-BD98-7345-A9F6-C52848498551}"/>
    <dgm:cxn modelId="{FC67AAB1-BD69-7E48-BAC2-4895C4E349AB}" srcId="{70B106C0-F897-5C4E-90A5-E72EEA27B9FE}" destId="{B15A73A7-E5C8-E143-B389-234D08C69955}" srcOrd="2" destOrd="0" parTransId="{921FAE7D-4A51-B04D-BFA2-3937EA3F00B1}" sibTransId="{D5D573B3-430B-D648-BB3E-4885F469E01B}"/>
    <dgm:cxn modelId="{B7A772CC-7440-4DDD-A726-3677C7E5C964}" type="presOf" srcId="{656CF11C-C13C-264C-9D74-7D286AEE523F}" destId="{D231C516-2A5E-A94C-86D0-7A4A5F8C23AE}" srcOrd="1" destOrd="0" presId="urn:microsoft.com/office/officeart/2005/8/layout/lProcess2"/>
    <dgm:cxn modelId="{645AF06B-1A74-497F-90B2-7E2EFCB9C473}" type="presOf" srcId="{6605433E-B8E2-2341-A78E-DCC438097583}" destId="{66A9BEFD-1D56-E74C-B1A3-B5ECB9779959}" srcOrd="0" destOrd="0" presId="urn:microsoft.com/office/officeart/2005/8/layout/lProcess2"/>
    <dgm:cxn modelId="{B6B976D7-90C0-49EC-BE89-B5B937A333F4}" type="presOf" srcId="{FEFA2648-BC62-8447-9E91-4CC8ACFEAD8F}" destId="{A89C7632-C3CD-CB4E-9489-8CCC4679E2D4}" srcOrd="0" destOrd="0" presId="urn:microsoft.com/office/officeart/2005/8/layout/lProcess2"/>
    <dgm:cxn modelId="{3A7EC61E-28ED-A641-943E-6BBB039E929F}" srcId="{656CF11C-C13C-264C-9D74-7D286AEE523F}" destId="{C01E1C08-A8B7-CE4E-81CA-238B35150E5C}" srcOrd="2" destOrd="0" parTransId="{3EE3ACD0-F2C7-5044-8C59-50D7AF3116F6}" sibTransId="{67571568-445F-6242-B7DA-93BDF65FAC03}"/>
    <dgm:cxn modelId="{69826511-3104-C048-BF99-3F396866CDA2}" srcId="{C8269142-2B6B-6F41-A5F3-82EF5D96D8DC}" destId="{6A653556-061D-9D43-A6D6-2927CD523B66}" srcOrd="0" destOrd="0" parTransId="{AF6FAAED-80B8-B044-BC49-16C443101859}" sibTransId="{D5E48177-D72D-7A45-830F-ACAA57F028B3}"/>
    <dgm:cxn modelId="{33DE82F6-437B-4CBB-A67C-49678963F0AA}" type="presOf" srcId="{80AEC5C9-DF83-EE4D-BD7B-49A8C5A41F29}" destId="{A6936844-184E-4C47-AAFE-4DE7DA23A285}" srcOrd="0" destOrd="0" presId="urn:microsoft.com/office/officeart/2005/8/layout/lProcess2"/>
    <dgm:cxn modelId="{69B6BE6B-C933-4381-8028-3E5DCBC18415}" type="presOf" srcId="{B807422B-C9CD-BB4B-B428-92B8A414A374}" destId="{869A2F6F-2B8B-0046-85B7-40B6AFB5BDB4}" srcOrd="0" destOrd="0" presId="urn:microsoft.com/office/officeart/2005/8/layout/lProcess2"/>
    <dgm:cxn modelId="{842ED139-F271-4A03-B7B3-5A38F7ACCF24}" type="presOf" srcId="{70B106C0-F897-5C4E-90A5-E72EEA27B9FE}" destId="{3038CB42-137F-E44E-BEEA-E0BFD0A6CF5E}" srcOrd="1" destOrd="0" presId="urn:microsoft.com/office/officeart/2005/8/layout/lProcess2"/>
    <dgm:cxn modelId="{24BC5C66-8B4A-BB40-8D72-FDDB2AA1E7E6}" srcId="{6A653556-061D-9D43-A6D6-2927CD523B66}" destId="{A0D7BF35-2E21-BB46-A7D1-AF42979F2DEE}" srcOrd="0" destOrd="0" parTransId="{A16D37C6-D12E-014D-A002-8476E2249C89}" sibTransId="{2359E841-8D36-604B-93F2-8E0532F216F6}"/>
    <dgm:cxn modelId="{B1A03DC2-B502-0440-A631-59731E5BB595}" srcId="{6A653556-061D-9D43-A6D6-2927CD523B66}" destId="{5AEA641A-0FCC-6448-96B5-D8E17679ADBA}" srcOrd="1" destOrd="0" parTransId="{52FE7D42-5B71-B24F-B8A4-21282E6E5E3A}" sibTransId="{5E1D16DD-F513-1445-B3A9-38722AF1C189}"/>
    <dgm:cxn modelId="{47B426B9-FC8A-4F4B-9E4A-6B9896E36197}" type="presOf" srcId="{B15A73A7-E5C8-E143-B389-234D08C69955}" destId="{EF623F2C-5776-7C42-BA96-3EA222ED1280}" srcOrd="0" destOrd="0" presId="urn:microsoft.com/office/officeart/2005/8/layout/lProcess2"/>
    <dgm:cxn modelId="{894BF164-D67B-564F-AA53-73D0ACEFCF41}" srcId="{6A653556-061D-9D43-A6D6-2927CD523B66}" destId="{6605433E-B8E2-2341-A78E-DCC438097583}" srcOrd="3" destOrd="0" parTransId="{0014E593-4DFA-CF4B-9E66-F302CC1F1561}" sibTransId="{F296CCB9-0FEC-0941-B2AA-6EB5036DE5E4}"/>
    <dgm:cxn modelId="{BE0A2481-1974-4147-92BD-A1D4427F846A}" srcId="{656CF11C-C13C-264C-9D74-7D286AEE523F}" destId="{16EDC5DA-A50E-BA44-B76A-BC4A1054ED30}" srcOrd="0" destOrd="0" parTransId="{314A6CC1-285C-574B-B236-6C5756F4A535}" sibTransId="{420FEE1E-6AF7-9C4E-A901-955C5950C493}"/>
    <dgm:cxn modelId="{CD5A0B03-C737-4304-920F-56E08CA41D4D}" type="presOf" srcId="{C8269142-2B6B-6F41-A5F3-82EF5D96D8DC}" destId="{B33EFE89-433D-6F44-90CB-7E4AF194BA56}" srcOrd="0" destOrd="0" presId="urn:microsoft.com/office/officeart/2005/8/layout/lProcess2"/>
    <dgm:cxn modelId="{072221DA-B70D-4728-B382-0EC618659018}" type="presOf" srcId="{656CF11C-C13C-264C-9D74-7D286AEE523F}" destId="{F1A3CAA5-C7A4-9A40-9049-5A6838BAB039}" srcOrd="0" destOrd="0" presId="urn:microsoft.com/office/officeart/2005/8/layout/lProcess2"/>
    <dgm:cxn modelId="{818DA008-43F7-6740-A898-83301AA6E9D2}" srcId="{70B106C0-F897-5C4E-90A5-E72EEA27B9FE}" destId="{B807422B-C9CD-BB4B-B428-92B8A414A374}" srcOrd="1" destOrd="0" parTransId="{A58CC354-EA2F-464B-A17C-1EE92089241F}" sibTransId="{3F493A6D-1A5E-FE4C-838E-5B3D4E9D5A38}"/>
    <dgm:cxn modelId="{298C3B2A-F7A8-452D-97BF-A57CA38957A1}" type="presOf" srcId="{16EDC5DA-A50E-BA44-B76A-BC4A1054ED30}" destId="{CCEB16C6-D7F8-CD41-A353-E7664FE7810D}" srcOrd="0" destOrd="0" presId="urn:microsoft.com/office/officeart/2005/8/layout/lProcess2"/>
    <dgm:cxn modelId="{DE210012-3591-124F-A4D7-1253092E8D05}" srcId="{656CF11C-C13C-264C-9D74-7D286AEE523F}" destId="{D06BDAD0-0812-ED4D-B9EB-F632C3E96A62}" srcOrd="3" destOrd="0" parTransId="{0EF48502-806C-B94D-882F-2345BEFC563D}" sibTransId="{691C7FAF-F9CC-2642-80EE-DA2B7DCAA512}"/>
    <dgm:cxn modelId="{F4867291-7F6B-4EF4-9521-02301ED1A523}" type="presOf" srcId="{BD995817-1C3A-8A43-B1C0-A3D007E5EB68}" destId="{30221CC3-8E2F-8648-9E01-91BCE83BFB5E}" srcOrd="0" destOrd="0" presId="urn:microsoft.com/office/officeart/2005/8/layout/lProcess2"/>
    <dgm:cxn modelId="{6DB4F361-3FED-4ED8-8A91-9AB5751425CE}" type="presOf" srcId="{6A653556-061D-9D43-A6D6-2927CD523B66}" destId="{78562BE1-B607-EE41-88E1-B5214349A550}" srcOrd="0" destOrd="0" presId="urn:microsoft.com/office/officeart/2005/8/layout/lProcess2"/>
    <dgm:cxn modelId="{81B313EF-9997-3949-89A7-F0047332CEAB}" srcId="{C8269142-2B6B-6F41-A5F3-82EF5D96D8DC}" destId="{70B106C0-F897-5C4E-90A5-E72EEA27B9FE}" srcOrd="2" destOrd="0" parTransId="{FD7509F8-0F5B-5A41-9F8E-3F38266464B4}" sibTransId="{A95F6E6A-F578-DD4F-8F69-E0298898E14C}"/>
    <dgm:cxn modelId="{F8EC492C-703E-4EE4-8E31-23BA89A58E00}" type="presOf" srcId="{6A653556-061D-9D43-A6D6-2927CD523B66}" destId="{3A205042-E08C-6D46-907A-FD52F5E7AA11}" srcOrd="1" destOrd="0" presId="urn:microsoft.com/office/officeart/2005/8/layout/lProcess2"/>
    <dgm:cxn modelId="{BAE591DB-92D9-48B1-BC34-EC938F501C2D}" type="presOf" srcId="{ECC25DA8-BE1C-E14D-81F6-0E0069B427B5}" destId="{3EDBE70F-50EA-9E41-BB4B-D9FF4405B40F}" srcOrd="0" destOrd="0" presId="urn:microsoft.com/office/officeart/2005/8/layout/lProcess2"/>
    <dgm:cxn modelId="{9757E7B5-6345-5041-A0A4-1542CB1DD3F4}" srcId="{656CF11C-C13C-264C-9D74-7D286AEE523F}" destId="{FEFA2648-BC62-8447-9E91-4CC8ACFEAD8F}" srcOrd="1" destOrd="0" parTransId="{5060630B-DA7B-1D46-924E-0E522C73B83D}" sibTransId="{71A14800-838B-324B-9F04-8E265D12D204}"/>
    <dgm:cxn modelId="{6C286305-C8C0-4F58-8ADE-F7FDF6D659D1}" type="presOf" srcId="{A0D7BF35-2E21-BB46-A7D1-AF42979F2DEE}" destId="{EDCAA05D-14BE-AB41-A78D-40DF96FAABC0}" srcOrd="0" destOrd="0" presId="urn:microsoft.com/office/officeart/2005/8/layout/lProcess2"/>
    <dgm:cxn modelId="{58E70CAC-B9F2-4D3C-9972-C1C156D44641}" type="presOf" srcId="{70B106C0-F897-5C4E-90A5-E72EEA27B9FE}" destId="{A2801320-5A4C-2B4A-92F7-91AF4E937D9F}" srcOrd="0" destOrd="0" presId="urn:microsoft.com/office/officeart/2005/8/layout/lProcess2"/>
    <dgm:cxn modelId="{DFCAFF57-ADF3-4265-ACB2-51D7C51EC57E}" type="presOf" srcId="{C01E1C08-A8B7-CE4E-81CA-238B35150E5C}" destId="{A94C8592-8CF2-8749-95A9-B76204FB5581}" srcOrd="0" destOrd="0" presId="urn:microsoft.com/office/officeart/2005/8/layout/lProcess2"/>
    <dgm:cxn modelId="{11045D8F-B0EF-4B1B-9E89-8449FE90470D}" type="presOf" srcId="{C662406F-80D9-324F-938B-3476F8872E28}" destId="{9B4E39C0-9343-5E44-8461-68E017E5A7AA}" srcOrd="0" destOrd="0" presId="urn:microsoft.com/office/officeart/2005/8/layout/lProcess2"/>
    <dgm:cxn modelId="{0F0E6DE1-3A9D-0543-B1B2-34DD891F86F3}" srcId="{70B106C0-F897-5C4E-90A5-E72EEA27B9FE}" destId="{80AEC5C9-DF83-EE4D-BD7B-49A8C5A41F29}" srcOrd="0" destOrd="0" parTransId="{65BE9FAF-CF70-334B-9BD9-8B57D2D437D0}" sibTransId="{3922C153-17C0-E242-BA0B-A08A74B5B4DF}"/>
    <dgm:cxn modelId="{A96664AD-6E14-E342-B7CB-694B732E63A7}" srcId="{6A653556-061D-9D43-A6D6-2927CD523B66}" destId="{ECC25DA8-BE1C-E14D-81F6-0E0069B427B5}" srcOrd="2" destOrd="0" parTransId="{B3E405C4-94AF-4E4B-AA9A-3B92AE8E73BE}" sibTransId="{01A35F08-3807-9F4B-B697-21C3DF67DB00}"/>
    <dgm:cxn modelId="{1D6EE549-3FE1-414E-9FAF-3379D5D69D0B}" srcId="{70B106C0-F897-5C4E-90A5-E72EEA27B9FE}" destId="{C662406F-80D9-324F-938B-3476F8872E28}" srcOrd="3" destOrd="0" parTransId="{80A2B484-7DAD-4E43-9838-CBAF197904CC}" sibTransId="{399BE3DE-0EAC-6D4D-BB46-067F96D10260}"/>
    <dgm:cxn modelId="{D1D28F81-2FB2-4DD4-8A1E-AD227F35FDDB}" type="presParOf" srcId="{B33EFE89-433D-6F44-90CB-7E4AF194BA56}" destId="{A4CEC810-4A27-1547-9DB6-C6757229C6DC}" srcOrd="0" destOrd="0" presId="urn:microsoft.com/office/officeart/2005/8/layout/lProcess2"/>
    <dgm:cxn modelId="{05FD7973-72DB-4E22-9D1C-4435B9156F65}" type="presParOf" srcId="{A4CEC810-4A27-1547-9DB6-C6757229C6DC}" destId="{78562BE1-B607-EE41-88E1-B5214349A550}" srcOrd="0" destOrd="0" presId="urn:microsoft.com/office/officeart/2005/8/layout/lProcess2"/>
    <dgm:cxn modelId="{35C7E321-C153-4DB1-AEDB-2AEB825618AF}" type="presParOf" srcId="{A4CEC810-4A27-1547-9DB6-C6757229C6DC}" destId="{3A205042-E08C-6D46-907A-FD52F5E7AA11}" srcOrd="1" destOrd="0" presId="urn:microsoft.com/office/officeart/2005/8/layout/lProcess2"/>
    <dgm:cxn modelId="{57558419-D188-42D3-82A0-1344CE20E6C0}" type="presParOf" srcId="{A4CEC810-4A27-1547-9DB6-C6757229C6DC}" destId="{177AF256-C7A9-3248-8607-52ED9FA382F2}" srcOrd="2" destOrd="0" presId="urn:microsoft.com/office/officeart/2005/8/layout/lProcess2"/>
    <dgm:cxn modelId="{B26A1F36-1B3A-4196-AAA9-255321ADAA13}" type="presParOf" srcId="{177AF256-C7A9-3248-8607-52ED9FA382F2}" destId="{92527E02-0B5A-8149-94F1-72CB7E1E27D1}" srcOrd="0" destOrd="0" presId="urn:microsoft.com/office/officeart/2005/8/layout/lProcess2"/>
    <dgm:cxn modelId="{9B8752DE-FC0A-42CA-A801-C4702B403FEC}" type="presParOf" srcId="{92527E02-0B5A-8149-94F1-72CB7E1E27D1}" destId="{EDCAA05D-14BE-AB41-A78D-40DF96FAABC0}" srcOrd="0" destOrd="0" presId="urn:microsoft.com/office/officeart/2005/8/layout/lProcess2"/>
    <dgm:cxn modelId="{D2B3AF11-91EB-4D32-B78E-08278AF55159}" type="presParOf" srcId="{92527E02-0B5A-8149-94F1-72CB7E1E27D1}" destId="{D29858E6-2621-E948-A3B1-E214577D4B55}" srcOrd="1" destOrd="0" presId="urn:microsoft.com/office/officeart/2005/8/layout/lProcess2"/>
    <dgm:cxn modelId="{43C19F92-367C-4CD0-A107-AEEA5974CB0C}" type="presParOf" srcId="{92527E02-0B5A-8149-94F1-72CB7E1E27D1}" destId="{5547F623-E81D-484F-BE8C-468622BC7CDB}" srcOrd="2" destOrd="0" presId="urn:microsoft.com/office/officeart/2005/8/layout/lProcess2"/>
    <dgm:cxn modelId="{3887503B-0017-4FF9-83A0-8CCB83E2F42D}" type="presParOf" srcId="{92527E02-0B5A-8149-94F1-72CB7E1E27D1}" destId="{D48A1BBD-82E7-AB4A-B7D2-9C3C2345C845}" srcOrd="3" destOrd="0" presId="urn:microsoft.com/office/officeart/2005/8/layout/lProcess2"/>
    <dgm:cxn modelId="{4DDDF4EB-B6EB-40B5-B24A-DEDBCBC7002A}" type="presParOf" srcId="{92527E02-0B5A-8149-94F1-72CB7E1E27D1}" destId="{3EDBE70F-50EA-9E41-BB4B-D9FF4405B40F}" srcOrd="4" destOrd="0" presId="urn:microsoft.com/office/officeart/2005/8/layout/lProcess2"/>
    <dgm:cxn modelId="{6FF4E5F8-3908-42C4-9134-9EC658E8E866}" type="presParOf" srcId="{92527E02-0B5A-8149-94F1-72CB7E1E27D1}" destId="{4BCD3A2F-3E8F-E040-85FC-A5C1630945B8}" srcOrd="5" destOrd="0" presId="urn:microsoft.com/office/officeart/2005/8/layout/lProcess2"/>
    <dgm:cxn modelId="{86C1F3D9-CFBC-4575-8310-8DAA2B9F740A}" type="presParOf" srcId="{92527E02-0B5A-8149-94F1-72CB7E1E27D1}" destId="{66A9BEFD-1D56-E74C-B1A3-B5ECB9779959}" srcOrd="6" destOrd="0" presId="urn:microsoft.com/office/officeart/2005/8/layout/lProcess2"/>
    <dgm:cxn modelId="{1FB32843-E232-4315-8D19-CB75F51EF988}" type="presParOf" srcId="{92527E02-0B5A-8149-94F1-72CB7E1E27D1}" destId="{366C9C5A-EA68-B241-8EBE-21CA2BC2C2EB}" srcOrd="7" destOrd="0" presId="urn:microsoft.com/office/officeart/2005/8/layout/lProcess2"/>
    <dgm:cxn modelId="{1E2F259A-976F-4A84-B7CE-A3119EF4E8AD}" type="presParOf" srcId="{92527E02-0B5A-8149-94F1-72CB7E1E27D1}" destId="{30221CC3-8E2F-8648-9E01-91BCE83BFB5E}" srcOrd="8" destOrd="0" presId="urn:microsoft.com/office/officeart/2005/8/layout/lProcess2"/>
    <dgm:cxn modelId="{0DCFE47C-ED69-4E30-8C13-BDEE7C63BDFA}" type="presParOf" srcId="{B33EFE89-433D-6F44-90CB-7E4AF194BA56}" destId="{75B31BAC-E608-5140-B696-6A9E5F7AAF96}" srcOrd="1" destOrd="0" presId="urn:microsoft.com/office/officeart/2005/8/layout/lProcess2"/>
    <dgm:cxn modelId="{55FD7895-7C5E-4DED-A593-283CBE02EAA7}" type="presParOf" srcId="{B33EFE89-433D-6F44-90CB-7E4AF194BA56}" destId="{C4BC6B51-9321-E14F-AEF9-45A968C5FFC6}" srcOrd="2" destOrd="0" presId="urn:microsoft.com/office/officeart/2005/8/layout/lProcess2"/>
    <dgm:cxn modelId="{ED2BEB46-8D36-45AA-AC09-E2B7A674B52D}" type="presParOf" srcId="{C4BC6B51-9321-E14F-AEF9-45A968C5FFC6}" destId="{F1A3CAA5-C7A4-9A40-9049-5A6838BAB039}" srcOrd="0" destOrd="0" presId="urn:microsoft.com/office/officeart/2005/8/layout/lProcess2"/>
    <dgm:cxn modelId="{130F6727-0FDA-4BF0-B74E-8E6275BE524E}" type="presParOf" srcId="{C4BC6B51-9321-E14F-AEF9-45A968C5FFC6}" destId="{D231C516-2A5E-A94C-86D0-7A4A5F8C23AE}" srcOrd="1" destOrd="0" presId="urn:microsoft.com/office/officeart/2005/8/layout/lProcess2"/>
    <dgm:cxn modelId="{BE5D44E2-38D1-451F-957E-BA5077507514}" type="presParOf" srcId="{C4BC6B51-9321-E14F-AEF9-45A968C5FFC6}" destId="{0EE48E96-2756-C241-9C31-0AC4C438A444}" srcOrd="2" destOrd="0" presId="urn:microsoft.com/office/officeart/2005/8/layout/lProcess2"/>
    <dgm:cxn modelId="{DFDD3EA1-3701-4824-98C4-A827CA5165E8}" type="presParOf" srcId="{0EE48E96-2756-C241-9C31-0AC4C438A444}" destId="{16DF1B8E-7942-AC4B-B813-1C6CF68868D7}" srcOrd="0" destOrd="0" presId="urn:microsoft.com/office/officeart/2005/8/layout/lProcess2"/>
    <dgm:cxn modelId="{0DEBAE4D-ED7B-45AE-8BDC-3F4F79462EA6}" type="presParOf" srcId="{16DF1B8E-7942-AC4B-B813-1C6CF68868D7}" destId="{CCEB16C6-D7F8-CD41-A353-E7664FE7810D}" srcOrd="0" destOrd="0" presId="urn:microsoft.com/office/officeart/2005/8/layout/lProcess2"/>
    <dgm:cxn modelId="{BEB092A2-011B-458E-97E1-1AE4952E9E91}" type="presParOf" srcId="{16DF1B8E-7942-AC4B-B813-1C6CF68868D7}" destId="{2C1ECE93-47EA-F849-925A-02F8D2F95182}" srcOrd="1" destOrd="0" presId="urn:microsoft.com/office/officeart/2005/8/layout/lProcess2"/>
    <dgm:cxn modelId="{865649A0-6043-45F1-AB65-9BCBF8FADD42}" type="presParOf" srcId="{16DF1B8E-7942-AC4B-B813-1C6CF68868D7}" destId="{A89C7632-C3CD-CB4E-9489-8CCC4679E2D4}" srcOrd="2" destOrd="0" presId="urn:microsoft.com/office/officeart/2005/8/layout/lProcess2"/>
    <dgm:cxn modelId="{9F285A1D-608D-42CD-9E76-78010502E0B6}" type="presParOf" srcId="{16DF1B8E-7942-AC4B-B813-1C6CF68868D7}" destId="{8CF4A0B6-5D20-AB43-A7E0-A29B148C8F7E}" srcOrd="3" destOrd="0" presId="urn:microsoft.com/office/officeart/2005/8/layout/lProcess2"/>
    <dgm:cxn modelId="{A79981AF-22CD-4551-BC10-CF023EAD032F}" type="presParOf" srcId="{16DF1B8E-7942-AC4B-B813-1C6CF68868D7}" destId="{A94C8592-8CF2-8749-95A9-B76204FB5581}" srcOrd="4" destOrd="0" presId="urn:microsoft.com/office/officeart/2005/8/layout/lProcess2"/>
    <dgm:cxn modelId="{4C7A3D74-3A62-4AB8-AA64-401B7CC88812}" type="presParOf" srcId="{16DF1B8E-7942-AC4B-B813-1C6CF68868D7}" destId="{59DB00EB-A255-D844-8C57-70697B360A26}" srcOrd="5" destOrd="0" presId="urn:microsoft.com/office/officeart/2005/8/layout/lProcess2"/>
    <dgm:cxn modelId="{C82513C1-B05B-458F-8825-958375D81D84}" type="presParOf" srcId="{16DF1B8E-7942-AC4B-B813-1C6CF68868D7}" destId="{F453633F-68BB-A442-98D9-78C33171EC32}" srcOrd="6" destOrd="0" presId="urn:microsoft.com/office/officeart/2005/8/layout/lProcess2"/>
    <dgm:cxn modelId="{C6C26228-E2F3-4CCE-92D0-8B216E4596B5}" type="presParOf" srcId="{B33EFE89-433D-6F44-90CB-7E4AF194BA56}" destId="{88366EE7-04D4-9346-BE35-7F30F1A40539}" srcOrd="3" destOrd="0" presId="urn:microsoft.com/office/officeart/2005/8/layout/lProcess2"/>
    <dgm:cxn modelId="{AB7E0AD7-D68C-475B-B02E-C79A1681B342}" type="presParOf" srcId="{B33EFE89-433D-6F44-90CB-7E4AF194BA56}" destId="{934476B8-29F9-5542-B3A9-CB6F90C4851B}" srcOrd="4" destOrd="0" presId="urn:microsoft.com/office/officeart/2005/8/layout/lProcess2"/>
    <dgm:cxn modelId="{4B641165-FAA7-4690-B58A-38203A41F189}" type="presParOf" srcId="{934476B8-29F9-5542-B3A9-CB6F90C4851B}" destId="{A2801320-5A4C-2B4A-92F7-91AF4E937D9F}" srcOrd="0" destOrd="0" presId="urn:microsoft.com/office/officeart/2005/8/layout/lProcess2"/>
    <dgm:cxn modelId="{8850F0C5-9A11-4078-92E6-56A59B836149}" type="presParOf" srcId="{934476B8-29F9-5542-B3A9-CB6F90C4851B}" destId="{3038CB42-137F-E44E-BEEA-E0BFD0A6CF5E}" srcOrd="1" destOrd="0" presId="urn:microsoft.com/office/officeart/2005/8/layout/lProcess2"/>
    <dgm:cxn modelId="{488F842A-A189-4956-8E3D-B112FFEE5E75}" type="presParOf" srcId="{934476B8-29F9-5542-B3A9-CB6F90C4851B}" destId="{A6058206-88F8-1348-A950-0FDC3B8DD8C8}" srcOrd="2" destOrd="0" presId="urn:microsoft.com/office/officeart/2005/8/layout/lProcess2"/>
    <dgm:cxn modelId="{DCA57172-6404-4985-8FD7-CCB9C7B16D26}" type="presParOf" srcId="{A6058206-88F8-1348-A950-0FDC3B8DD8C8}" destId="{9D7C35E6-B67E-2A42-8273-34424F94F8FC}" srcOrd="0" destOrd="0" presId="urn:microsoft.com/office/officeart/2005/8/layout/lProcess2"/>
    <dgm:cxn modelId="{B3A62981-E1DD-4B70-9B2B-440BB84E914F}" type="presParOf" srcId="{9D7C35E6-B67E-2A42-8273-34424F94F8FC}" destId="{A6936844-184E-4C47-AAFE-4DE7DA23A285}" srcOrd="0" destOrd="0" presId="urn:microsoft.com/office/officeart/2005/8/layout/lProcess2"/>
    <dgm:cxn modelId="{79DF42F5-E938-420E-8102-8AC3B9E309D2}" type="presParOf" srcId="{9D7C35E6-B67E-2A42-8273-34424F94F8FC}" destId="{E7522D65-28CE-5540-8860-E585B756DA97}" srcOrd="1" destOrd="0" presId="urn:microsoft.com/office/officeart/2005/8/layout/lProcess2"/>
    <dgm:cxn modelId="{02FA906E-FEE6-45C2-81C5-F6F72F5BF74D}" type="presParOf" srcId="{9D7C35E6-B67E-2A42-8273-34424F94F8FC}" destId="{869A2F6F-2B8B-0046-85B7-40B6AFB5BDB4}" srcOrd="2" destOrd="0" presId="urn:microsoft.com/office/officeart/2005/8/layout/lProcess2"/>
    <dgm:cxn modelId="{7B680BE9-74CE-486E-87E8-85A7B3F40212}" type="presParOf" srcId="{9D7C35E6-B67E-2A42-8273-34424F94F8FC}" destId="{79CD7630-DB13-8343-9C23-EEA5920ABC79}" srcOrd="3" destOrd="0" presId="urn:microsoft.com/office/officeart/2005/8/layout/lProcess2"/>
    <dgm:cxn modelId="{4717EA33-C205-41B8-9598-4C667DD2D2E6}" type="presParOf" srcId="{9D7C35E6-B67E-2A42-8273-34424F94F8FC}" destId="{EF623F2C-5776-7C42-BA96-3EA222ED1280}" srcOrd="4" destOrd="0" presId="urn:microsoft.com/office/officeart/2005/8/layout/lProcess2"/>
    <dgm:cxn modelId="{61F36CF1-2B81-4C36-8988-FBE59BC2D89F}" type="presParOf" srcId="{9D7C35E6-B67E-2A42-8273-34424F94F8FC}" destId="{5EE99567-76B1-1C4F-8C51-0BF7BB11705A}" srcOrd="5" destOrd="0" presId="urn:microsoft.com/office/officeart/2005/8/layout/lProcess2"/>
    <dgm:cxn modelId="{92712E6F-E8AE-4EA9-8550-C2F4EC181EFF}" type="presParOf" srcId="{9D7C35E6-B67E-2A42-8273-34424F94F8FC}" destId="{9B4E39C0-9343-5E44-8461-68E017E5A7AA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62BE1-B607-EE41-88E1-B5214349A550}">
      <dsp:nvSpPr>
        <dsp:cNvPr id="0" name=""/>
        <dsp:cNvSpPr/>
      </dsp:nvSpPr>
      <dsp:spPr>
        <a:xfrm>
          <a:off x="1004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FF0000"/>
              </a:solidFill>
              <a:latin typeface="Calibri"/>
              <a:ea typeface="+mn-ea"/>
              <a:cs typeface="Calibri"/>
            </a:rPr>
            <a:t>Facile </a:t>
          </a:r>
          <a:r>
            <a:rPr lang="en-US" sz="2800" b="1" i="0" kern="120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/>
          </a:r>
          <a:br>
            <a:rPr lang="en-US" sz="2800" b="1" i="0" kern="120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</a:br>
          <a:r>
            <a:rPr lang="en-US" sz="2800" b="1" i="0" kern="120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e </a:t>
          </a:r>
          <a:r>
            <a:rPr lang="it-IT" sz="2800" b="1" i="0" kern="120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automatico</a:t>
          </a:r>
          <a:endParaRPr lang="it-IT" sz="2800" b="1" i="0" kern="1200" noProof="0" dirty="0">
            <a:solidFill>
              <a:srgbClr val="FF0000"/>
            </a:solidFill>
            <a:latin typeface="Calibri"/>
            <a:ea typeface="+mn-ea"/>
            <a:cs typeface="Calibri"/>
          </a:endParaRPr>
        </a:p>
      </dsp:txBody>
      <dsp:txXfrm>
        <a:off x="1004" y="0"/>
        <a:ext cx="2611933" cy="1023582"/>
      </dsp:txXfrm>
    </dsp:sp>
    <dsp:sp modelId="{EDCAA05D-14BE-AB41-A78D-40DF96FAABC0}">
      <dsp:nvSpPr>
        <dsp:cNvPr id="0" name=""/>
        <dsp:cNvSpPr/>
      </dsp:nvSpPr>
      <dsp:spPr>
        <a:xfrm>
          <a:off x="262197" y="901773"/>
          <a:ext cx="2089546" cy="394714"/>
        </a:xfrm>
        <a:prstGeom prst="roundRect">
          <a:avLst/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tecnologia Smart incrementale elimina la necessità di backup completi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81465" y="921041"/>
        <a:ext cx="2051010" cy="356178"/>
      </dsp:txXfrm>
    </dsp:sp>
    <dsp:sp modelId="{5547F623-E81D-484F-BE8C-468622BC7CDB}">
      <dsp:nvSpPr>
        <dsp:cNvPr id="0" name=""/>
        <dsp:cNvSpPr/>
      </dsp:nvSpPr>
      <dsp:spPr>
        <a:xfrm>
          <a:off x="262197" y="1357213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I backup "proattivi" a regolazione automatica massimizzano le risorse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1368774"/>
        <a:ext cx="2066424" cy="371592"/>
      </dsp:txXfrm>
    </dsp:sp>
    <dsp:sp modelId="{3EDBE70F-50EA-9E41-BB4B-D9FF4405B40F}">
      <dsp:nvSpPr>
        <dsp:cNvPr id="0" name=""/>
        <dsp:cNvSpPr/>
      </dsp:nvSpPr>
      <dsp:spPr>
        <a:xfrm>
          <a:off x="262197" y="1812652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pulitura automatica dei dischi rimuove </a:t>
          </a:r>
          <a:b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</a:b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i file più vecchi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1824213"/>
        <a:ext cx="2066424" cy="371592"/>
      </dsp:txXfrm>
    </dsp:sp>
    <dsp:sp modelId="{66A9BEFD-1D56-E74C-B1A3-B5ECB9779959}">
      <dsp:nvSpPr>
        <dsp:cNvPr id="0" name=""/>
        <dsp:cNvSpPr/>
      </dsp:nvSpPr>
      <dsp:spPr>
        <a:xfrm>
          <a:off x="262197" y="2268092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La deduplicazione al livello di file consente di risparmiare tempo e spazio di storage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2279653"/>
        <a:ext cx="2066424" cy="371592"/>
      </dsp:txXfrm>
    </dsp:sp>
    <dsp:sp modelId="{30221CC3-8E2F-8648-9E01-91BCE83BFB5E}">
      <dsp:nvSpPr>
        <dsp:cNvPr id="0" name=""/>
        <dsp:cNvSpPr/>
      </dsp:nvSpPr>
      <dsp:spPr>
        <a:xfrm>
          <a:off x="262197" y="2723531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Il rilevamento automatico dei client e il login assicurano protezione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2735092"/>
        <a:ext cx="2066424" cy="371592"/>
      </dsp:txXfrm>
    </dsp:sp>
    <dsp:sp modelId="{F1A3CAA5-C7A4-9A40-9049-5A6838BAB039}">
      <dsp:nvSpPr>
        <dsp:cNvPr id="0" name=""/>
        <dsp:cNvSpPr/>
      </dsp:nvSpPr>
      <dsp:spPr>
        <a:xfrm>
          <a:off x="2808833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i="0" kern="120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Potente </a:t>
          </a:r>
          <a:br>
            <a:rPr lang="it-IT" sz="2800" b="1" i="0" kern="120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</a:br>
          <a:r>
            <a:rPr lang="en-US" sz="2800" b="1" i="0" kern="120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e </a:t>
          </a:r>
          <a:r>
            <a:rPr lang="it-IT" sz="2800" b="1" i="0" kern="120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flessibile</a:t>
          </a:r>
          <a:endParaRPr lang="it-IT" sz="2800" b="1" i="0" kern="1200" noProof="0" dirty="0">
            <a:solidFill>
              <a:srgbClr val="FF0000"/>
            </a:solidFill>
            <a:latin typeface="Calibri"/>
            <a:ea typeface="+mn-ea"/>
            <a:cs typeface="Calibri"/>
          </a:endParaRPr>
        </a:p>
      </dsp:txBody>
      <dsp:txXfrm>
        <a:off x="2808833" y="0"/>
        <a:ext cx="2611933" cy="1023582"/>
      </dsp:txXfrm>
    </dsp:sp>
    <dsp:sp modelId="{CCEB16C6-D7F8-CD41-A353-E7664FE7810D}">
      <dsp:nvSpPr>
        <dsp:cNvPr id="0" name=""/>
        <dsp:cNvSpPr/>
      </dsp:nvSpPr>
      <dsp:spPr>
        <a:xfrm>
          <a:off x="3070026" y="901185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Supporta dischi, NAS, cloud storage WebDAV, unità e librerie a nastro e unità flash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915743"/>
        <a:ext cx="2060430" cy="467931"/>
      </dsp:txXfrm>
    </dsp:sp>
    <dsp:sp modelId="{A89C7632-C3CD-CB4E-9489-8CCC4679E2D4}">
      <dsp:nvSpPr>
        <dsp:cNvPr id="0" name=""/>
        <dsp:cNvSpPr/>
      </dsp:nvSpPr>
      <dsp:spPr>
        <a:xfrm>
          <a:off x="3070026" y="1474701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Protegge computer Mac, Windows e Linux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1489259"/>
        <a:ext cx="2060430" cy="467931"/>
      </dsp:txXfrm>
    </dsp:sp>
    <dsp:sp modelId="{A94C8592-8CF2-8749-95A9-B76204FB5581}">
      <dsp:nvSpPr>
        <dsp:cNvPr id="0" name=""/>
        <dsp:cNvSpPr/>
      </dsp:nvSpPr>
      <dsp:spPr>
        <a:xfrm>
          <a:off x="3070026" y="2048218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Esegue fino a 16 operazioni contemporaneamente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2062776"/>
        <a:ext cx="2060430" cy="467931"/>
      </dsp:txXfrm>
    </dsp:sp>
    <dsp:sp modelId="{F453633F-68BB-A442-98D9-78C33171EC32}">
      <dsp:nvSpPr>
        <dsp:cNvPr id="0" name=""/>
        <dsp:cNvSpPr/>
      </dsp:nvSpPr>
      <dsp:spPr>
        <a:xfrm>
          <a:off x="3070026" y="2621734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Gestione remota di più server Retrospect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2636292"/>
        <a:ext cx="2060430" cy="467931"/>
      </dsp:txXfrm>
    </dsp:sp>
    <dsp:sp modelId="{A2801320-5A4C-2B4A-92F7-91AF4E937D9F}">
      <dsp:nvSpPr>
        <dsp:cNvPr id="0" name=""/>
        <dsp:cNvSpPr/>
      </dsp:nvSpPr>
      <dsp:spPr>
        <a:xfrm>
          <a:off x="5616661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i="0" kern="120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Affidabile </a:t>
          </a:r>
          <a:br>
            <a:rPr lang="it-IT" sz="2800" b="1" i="0" kern="120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</a:br>
          <a:r>
            <a:rPr lang="en-US" sz="2800" b="1" i="0" kern="120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e </a:t>
          </a:r>
          <a:r>
            <a:rPr lang="it-IT" sz="2800" b="1" i="0" kern="1200" noProof="0" dirty="0" smtClean="0">
              <a:solidFill>
                <a:srgbClr val="FF0000"/>
              </a:solidFill>
              <a:latin typeface="Calibri"/>
              <a:ea typeface="+mn-ea"/>
              <a:cs typeface="Calibri"/>
            </a:rPr>
            <a:t>sicuro</a:t>
          </a:r>
          <a:endParaRPr lang="it-IT" sz="2800" b="1" i="0" kern="1200" noProof="0" dirty="0">
            <a:solidFill>
              <a:srgbClr val="FF0000"/>
            </a:solidFill>
            <a:latin typeface="Calibri"/>
            <a:ea typeface="+mn-ea"/>
            <a:cs typeface="Calibri"/>
          </a:endParaRPr>
        </a:p>
      </dsp:txBody>
      <dsp:txXfrm>
        <a:off x="5616661" y="0"/>
        <a:ext cx="2611933" cy="1023582"/>
      </dsp:txXfrm>
    </dsp:sp>
    <dsp:sp modelId="{A6936844-184E-4C47-AAFE-4DE7DA23A285}">
      <dsp:nvSpPr>
        <dsp:cNvPr id="0" name=""/>
        <dsp:cNvSpPr/>
      </dsp:nvSpPr>
      <dsp:spPr>
        <a:xfrm>
          <a:off x="5877855" y="901185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Ripristini perfetti point-in-time sempre, da singoli file a interi volumi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915743"/>
        <a:ext cx="2060430" cy="467931"/>
      </dsp:txXfrm>
    </dsp:sp>
    <dsp:sp modelId="{869A2F6F-2B8B-0046-85B7-40B6AFB5BDB4}">
      <dsp:nvSpPr>
        <dsp:cNvPr id="0" name=""/>
        <dsp:cNvSpPr/>
      </dsp:nvSpPr>
      <dsp:spPr>
        <a:xfrm>
          <a:off x="5877855" y="1474701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Gestisce facilmente destinazioni multiple </a:t>
          </a:r>
          <a:b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</a:b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e indipendenti di backup per una maggiore affidabilità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1489259"/>
        <a:ext cx="2060430" cy="467931"/>
      </dsp:txXfrm>
    </dsp:sp>
    <dsp:sp modelId="{EF623F2C-5776-7C42-BA96-3EA222ED1280}">
      <dsp:nvSpPr>
        <dsp:cNvPr id="0" name=""/>
        <dsp:cNvSpPr/>
      </dsp:nvSpPr>
      <dsp:spPr>
        <a:xfrm>
          <a:off x="5877855" y="2048218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Più livelli di crittografia proteggono i dati di cui si è eseguito il backup e assicurano una comunicazione in rete sicura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2062776"/>
        <a:ext cx="2060430" cy="467931"/>
      </dsp:txXfrm>
    </dsp:sp>
    <dsp:sp modelId="{9B4E39C0-9343-5E44-8461-68E017E5A7AA}">
      <dsp:nvSpPr>
        <dsp:cNvPr id="0" name=""/>
        <dsp:cNvSpPr/>
      </dsp:nvSpPr>
      <dsp:spPr>
        <a:xfrm>
          <a:off x="5877855" y="2621734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Retrospect si basa su più di due decenni di esperienza in networking e storage Mac OS</a:t>
          </a:r>
          <a:endParaRPr lang="it-IT" sz="9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2636292"/>
        <a:ext cx="2060430" cy="467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875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1A277B-3792-492D-A1C8-8E5E26B033DB}" type="datetimeFigureOut">
              <a:rPr lang="en-US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875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09CECD3-9695-4E22-8395-1C2AC312A2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75051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875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45C6A97-9D7C-44AA-81B2-F93511D2579C}" type="datetimeFigureOut">
              <a:rPr lang="en-US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7" tIns="46554" rIns="93107" bIns="4655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1663"/>
            <a:ext cx="5607050" cy="4179887"/>
          </a:xfrm>
          <a:prstGeom prst="rect">
            <a:avLst/>
          </a:prstGeom>
        </p:spPr>
        <p:txBody>
          <a:bodyPr vert="horz" lIns="93107" tIns="46554" rIns="93107" bIns="4655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875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A0AAE7-287F-46BC-A10E-5CD63D2746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1942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fld id="{4D719215-CDED-4357-BACC-7F3E0CBDA8DA}" type="datetime1">
              <a:rPr lang="en-US" sz="1200" b="0" i="0">
                <a:latin typeface="Calibri"/>
                <a:ea typeface="+mn-ea"/>
                <a:cs typeface="+mn-cs"/>
              </a:rPr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t>1/26/12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fld id="{42A0AAE7-287F-46BC-A10E-5CD63D2746F3}" type="slidenum">
              <a:rPr lang="en-US" sz="1200" b="0" i="0">
                <a:latin typeface="Calibri"/>
                <a:ea typeface="+mn-ea"/>
                <a:cs typeface="+mn-cs"/>
              </a:rPr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1663"/>
            <a:ext cx="5603875" cy="417988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695325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11663"/>
            <a:ext cx="5603875" cy="4181475"/>
          </a:xfrm>
          <a:noFill/>
        </p:spPr>
        <p:txBody>
          <a:bodyPr wrap="square" lIns="91368" tIns="45684" rIns="91368" bIns="45684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 anchor="b"/>
          <a:lstStyle/>
          <a:p>
            <a:pPr algn="r" defTabSz="912813" eaLnBrk="0" hangingPunct="0">
              <a:buSzPct val="100000"/>
            </a:pPr>
            <a:fld id="{33DB8D21-E481-4BDE-BF2C-0A7CD304CBD9}" type="slidenum">
              <a:rPr lang="en-US" sz="1200">
                <a:solidFill>
                  <a:srgbClr val="000000"/>
                </a:solidFill>
                <a:sym typeface="Arial" pitchFamily="34" charset="0"/>
              </a:rPr>
              <a:pPr algn="r" defTabSz="912813" eaLnBrk="0" hangingPunct="0">
                <a:buSzPct val="100000"/>
              </a:pPr>
              <a:t>6</a:t>
            </a:fld>
            <a:endParaRPr lang="en-US" sz="1200">
              <a:solidFill>
                <a:srgbClr val="000000"/>
              </a:solidFill>
              <a:sym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695325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11663"/>
            <a:ext cx="5603875" cy="4181475"/>
          </a:xfrm>
          <a:noFill/>
        </p:spPr>
        <p:txBody>
          <a:bodyPr wrap="square" lIns="91368" tIns="45684" rIns="91368" bIns="45684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000000"/>
                </a:solidFill>
                <a:latin typeface="Arial" pitchFamily="34" charset="0"/>
                <a:sym typeface="Arial" pitchFamily="34" charset="0"/>
              </a:rPr>
              <a:t>Supportiamo il canale, non le vendite dirette, diamo ricompense... Rendere allettante, reg. accordi, conference call, chiamate a colleghi, assistenza tecnica, necessario aiuto per chiudere accordi</a:t>
            </a:r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 anchor="b"/>
          <a:lstStyle/>
          <a:p>
            <a:pPr algn="r" defTabSz="912813" eaLnBrk="0" hangingPunct="0">
              <a:buSzPct val="100000"/>
            </a:pPr>
            <a:fld id="{44DA62C5-BFC7-47EA-8265-9796EE802006}" type="slidenum">
              <a:rPr lang="en-US" sz="1200">
                <a:solidFill>
                  <a:srgbClr val="000000"/>
                </a:solidFill>
                <a:sym typeface="Arial" pitchFamily="34" charset="0"/>
              </a:rPr>
              <a:pPr algn="r" defTabSz="912813" eaLnBrk="0" hangingPunct="0">
                <a:buSzPct val="100000"/>
              </a:pPr>
              <a:t>17</a:t>
            </a:fld>
            <a:endParaRPr lang="en-US" sz="1200">
              <a:solidFill>
                <a:srgbClr val="000000"/>
              </a:solidFill>
              <a:sym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96" tIns="46548" rIns="93096" bIns="46548" anchor="b"/>
          <a:lstStyle/>
          <a:p>
            <a:pPr algn="r" defTabSz="928688" eaLnBrk="0" hangingPunct="0">
              <a:buSzPct val="100000"/>
            </a:pPr>
            <a:fld id="{BD4506DD-C197-481F-B531-72E0CA78FC0E}" type="slidenum">
              <a:rPr lang="en-US" sz="1200">
                <a:solidFill>
                  <a:srgbClr val="000000"/>
                </a:solidFill>
                <a:sym typeface="Arial" pitchFamily="34" charset="0"/>
              </a:rPr>
              <a:pPr algn="r" defTabSz="928688" eaLnBrk="0" hangingPunct="0">
                <a:buSzPct val="100000"/>
              </a:pPr>
              <a:t>18</a:t>
            </a:fld>
            <a:endParaRPr lang="en-US" sz="120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96" tIns="46548" rIns="93096" bIns="46548" anchor="b"/>
          <a:lstStyle/>
          <a:p>
            <a:pPr algn="r" defTabSz="928688" eaLnBrk="0" hangingPunct="0">
              <a:buSzPct val="100000"/>
            </a:pPr>
            <a:fld id="{957ACA79-7361-4C7A-A2F5-E8459D5BF686}" type="slidenum">
              <a:rPr lang="en-US" sz="1200">
                <a:solidFill>
                  <a:srgbClr val="000000"/>
                </a:solidFill>
                <a:sym typeface="Arial" pitchFamily="34" charset="0"/>
              </a:rPr>
              <a:pPr algn="r" defTabSz="928688" eaLnBrk="0" hangingPunct="0">
                <a:buSzPct val="100000"/>
              </a:pPr>
              <a:t>18</a:t>
            </a:fld>
            <a:endParaRPr lang="en-US" sz="120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46238" y="695325"/>
            <a:ext cx="3719512" cy="2092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3017838"/>
            <a:ext cx="6229350" cy="580548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2010 Rovi Corporation.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Aziendale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riservato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.</a:t>
            </a:r>
          </a:p>
        </p:txBody>
      </p:sp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15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16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17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8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9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6" descr="pp_title-art-f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pp_title-art-f.jpg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-1304014"/>
            <a:ext cx="9144000" cy="644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pp_title-art-f.jpg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655717" y="2957934"/>
            <a:ext cx="1812421" cy="73942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3461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15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16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17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8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9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6" descr="pp_title-art-f.jpg"/>
          <p:cNvPicPr>
            <a:picLocks noChangeAspect="1"/>
          </p:cNvPicPr>
          <p:nvPr/>
        </p:nvPicPr>
        <p:blipFill rotWithShape="1">
          <a:blip r:embed="rId3" cstate="email"/>
          <a:srcRect/>
          <a:stretch/>
        </p:blipFill>
        <p:spPr bwMode="auto">
          <a:xfrm>
            <a:off x="0" y="0"/>
            <a:ext cx="9144000" cy="3977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175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E55D9-5CCD-41BE-A03B-771B40190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3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84276-57A7-4F60-B75A-37FA5145C24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858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64361-9BFB-4AB3-BF78-D31679CDD4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4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24FB1-F6B9-4752-90EC-AFE0F96243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1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81689-0362-44D6-8B3C-659E9C8410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15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D4F10-B57E-47BC-86A3-B7D4A1399B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2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79D16-E722-4458-85D7-EDB61671F38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11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E0462-C017-4A85-A6ED-F210FF254E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2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234661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4887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Aziendale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riservato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.</a:t>
            </a:r>
          </a:p>
        </p:txBody>
      </p:sp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7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8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9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0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1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484BD53-932F-4F3E-8216-953A785AD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75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9270D9DF-BF90-4833-8881-DE01853CF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ED171B1-5B8F-4F29-A9B0-3B929F9E8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0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2318C65-7AF5-4491-9690-F1237F1D3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4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9209C94-B31E-4FD8-858C-AA5902BBD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8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80A379C9-60EF-42C0-BD87-C4232A2A7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46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25B8AD6-32CA-4617-ABB5-6D7D825E4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8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BB6EA2F-9E55-4D97-8174-AF5AD587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07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1363E55-1C97-4373-84F5-9C3153C7F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13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83E2D31-5A2B-4254-929B-282E109D1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32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1484BD53-932F-4F3E-8216-953A785ADC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3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9270D9DF-BF90-4833-8881-DE01853CFE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58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DED171B1-5B8F-4F29-A9B0-3B929F9E89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45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2318C65-7AF5-4491-9690-F1237F1D3C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17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9209C94-B31E-4FD8-858C-AA5902BBD6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51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80A379C9-60EF-42C0-BD87-C4232A2A7D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21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225B8AD6-32CA-4617-ABB5-6D7D825E4E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112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BB6EA2F-9E55-4D97-8174-AF5AD5871B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6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F1363E55-1C97-4373-84F5-9C3153C7F8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34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783E2D31-5A2B-4254-929B-282E109D14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48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  <p:hf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Vertrauliche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Informationen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.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Rectangle 4"/>
          <p:cNvSpPr>
            <a:spLocks noChangeArrowheads="1"/>
          </p:cNvSpPr>
          <p:nvPr userDrawn="1"/>
        </p:nvSpPr>
        <p:spPr bwMode="hidden">
          <a:xfrm>
            <a:off x="0" y="1054100"/>
            <a:ext cx="8534400" cy="1854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484BD53-932F-4F3E-8216-953A785AD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750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9270D9DF-BF90-4833-8881-DE01853CF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6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ED171B1-5B8F-4F29-A9B0-3B929F9E8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07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2318C65-7AF5-4491-9690-F1237F1D3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47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9209C94-B31E-4FD8-858C-AA5902BBD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85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80A379C9-60EF-42C0-BD87-C4232A2A7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469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25B8AD6-32CA-4617-ABB5-6D7D825E4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84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BB6EA2F-9E55-4D97-8174-AF5AD587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077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1363E55-1C97-4373-84F5-9C3153C7F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13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83E2D31-5A2B-4254-929B-282E109D1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320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4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14" Type="http://schemas.openxmlformats.org/officeDocument/2006/relationships/image" Target="../media/image9.jpe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9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9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2" descr="ppt_art_laser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2228"/>
            <a:ext cx="6286500" cy="65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Line 12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hidden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833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2011 Rovi Corporation.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Aziendale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riservato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.</a:t>
            </a:r>
          </a:p>
        </p:txBody>
      </p:sp>
      <p:grpSp>
        <p:nvGrpSpPr>
          <p:cNvPr id="2" name="Group 24"/>
          <p:cNvGrpSpPr>
            <a:grpSpLocks noChangeAspect="1"/>
          </p:cNvGrpSpPr>
          <p:nvPr/>
        </p:nvGrpSpPr>
        <p:grpSpPr bwMode="auto">
          <a:xfrm>
            <a:off x="8115300" y="4700587"/>
            <a:ext cx="685800" cy="271463"/>
            <a:chOff x="3822" y="1080"/>
            <a:chExt cx="2979" cy="1560"/>
          </a:xfrm>
        </p:grpSpPr>
        <p:sp>
          <p:nvSpPr>
            <p:cNvPr id="1049" name="Freeform 25"/>
            <p:cNvSpPr>
              <a:spLocks noChangeAspect="1"/>
            </p:cNvSpPr>
            <p:nvPr/>
          </p:nvSpPr>
          <p:spPr bwMode="gray">
            <a:xfrm>
              <a:off x="6291" y="1744"/>
              <a:ext cx="490" cy="883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0" name="Freeform 26"/>
            <p:cNvSpPr>
              <a:spLocks noChangeAspect="1"/>
            </p:cNvSpPr>
            <p:nvPr/>
          </p:nvSpPr>
          <p:spPr bwMode="gray">
            <a:xfrm>
              <a:off x="5484" y="1744"/>
              <a:ext cx="938" cy="8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1" name="Freeform 27"/>
            <p:cNvSpPr>
              <a:spLocks noChangeAspect="1" noEditPoints="1"/>
            </p:cNvSpPr>
            <p:nvPr/>
          </p:nvSpPr>
          <p:spPr bwMode="gray">
            <a:xfrm>
              <a:off x="4456" y="1730"/>
              <a:ext cx="993" cy="910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2" name="Freeform 28"/>
            <p:cNvSpPr>
              <a:spLocks noChangeAspect="1"/>
            </p:cNvSpPr>
            <p:nvPr/>
          </p:nvSpPr>
          <p:spPr bwMode="gray">
            <a:xfrm>
              <a:off x="3822" y="1730"/>
              <a:ext cx="724" cy="896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3" name="Freeform 29"/>
            <p:cNvSpPr>
              <a:spLocks noChangeAspect="1"/>
            </p:cNvSpPr>
            <p:nvPr/>
          </p:nvSpPr>
          <p:spPr bwMode="gray">
            <a:xfrm>
              <a:off x="5401" y="1080"/>
              <a:ext cx="1400" cy="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pic>
        <p:nvPicPr>
          <p:cNvPr id="16" name="Picture 7" descr="pp_slide_bottom-f.png"/>
          <p:cNvPicPr>
            <a:picLocks noChangeAspect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0" y="4625578"/>
            <a:ext cx="2051437" cy="517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7" descr="arrowOut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9373"/>
            <a:ext cx="9144000" cy="445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Line 3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hidden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833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60" name="Rectangle 8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C3A8476C-63D0-4FF3-9B21-B07DCFB15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Aziendale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riservato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.</a:t>
            </a:r>
          </a:p>
        </p:txBody>
      </p:sp>
      <p:grpSp>
        <p:nvGrpSpPr>
          <p:cNvPr id="2" name="Group 10"/>
          <p:cNvGrpSpPr>
            <a:grpSpLocks noChangeAspect="1"/>
          </p:cNvGrpSpPr>
          <p:nvPr/>
        </p:nvGrpSpPr>
        <p:grpSpPr bwMode="auto">
          <a:xfrm>
            <a:off x="8115300" y="4700587"/>
            <a:ext cx="685800" cy="271463"/>
            <a:chOff x="3822" y="1080"/>
            <a:chExt cx="2979" cy="1560"/>
          </a:xfrm>
        </p:grpSpPr>
        <p:sp>
          <p:nvSpPr>
            <p:cNvPr id="125963" name="Freeform 11"/>
            <p:cNvSpPr>
              <a:spLocks noChangeAspect="1"/>
            </p:cNvSpPr>
            <p:nvPr/>
          </p:nvSpPr>
          <p:spPr bwMode="gray">
            <a:xfrm>
              <a:off x="6291" y="1744"/>
              <a:ext cx="490" cy="883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4" name="Freeform 12"/>
            <p:cNvSpPr>
              <a:spLocks noChangeAspect="1"/>
            </p:cNvSpPr>
            <p:nvPr/>
          </p:nvSpPr>
          <p:spPr bwMode="gray">
            <a:xfrm>
              <a:off x="5484" y="1744"/>
              <a:ext cx="938" cy="8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5" name="Freeform 13"/>
            <p:cNvSpPr>
              <a:spLocks noChangeAspect="1" noEditPoints="1"/>
            </p:cNvSpPr>
            <p:nvPr/>
          </p:nvSpPr>
          <p:spPr bwMode="gray">
            <a:xfrm>
              <a:off x="4456" y="1730"/>
              <a:ext cx="993" cy="910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6" name="Freeform 14"/>
            <p:cNvSpPr>
              <a:spLocks noChangeAspect="1"/>
            </p:cNvSpPr>
            <p:nvPr/>
          </p:nvSpPr>
          <p:spPr bwMode="gray">
            <a:xfrm>
              <a:off x="3822" y="1730"/>
              <a:ext cx="724" cy="896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7" name="Freeform 15"/>
            <p:cNvSpPr>
              <a:spLocks noChangeAspect="1"/>
            </p:cNvSpPr>
            <p:nvPr/>
          </p:nvSpPr>
          <p:spPr bwMode="gray">
            <a:xfrm>
              <a:off x="5401" y="1080"/>
              <a:ext cx="1400" cy="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</p:sldLayoutIdLst>
  <p:hf hdr="0" ftr="0" dt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Line 12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hidden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30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3865580" y="4964906"/>
            <a:ext cx="144142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2011 </a:t>
            </a:r>
            <a:r>
              <a:rPr lang="en-US" sz="600" b="1" i="0" dirty="0" smtClean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Retrospect, Inc..</a:t>
            </a:r>
            <a:endParaRPr lang="en-US" sz="600" b="1" i="0" dirty="0">
              <a:solidFill>
                <a:srgbClr val="A6958E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7" name="Picture 16" descr="Retrospect_Inc_logo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0" y="4559302"/>
            <a:ext cx="1168400" cy="3361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Line 3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hidden">
          <a:xfrm>
            <a:off x="0" y="203200"/>
            <a:ext cx="86868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865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60" name="Rectangle 8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C3A8476C-63D0-4FF3-9B21-B07DCFB15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Vertrauliche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sz="600" b="1" i="0" dirty="0" err="1">
                <a:solidFill>
                  <a:srgbClr val="A6958E"/>
                </a:solidFill>
                <a:latin typeface="Arial"/>
                <a:ea typeface="+mn-ea"/>
                <a:cs typeface="Arial"/>
              </a:rPr>
              <a:t>Informationen</a:t>
            </a: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  <p:sldLayoutId id="2147484083" r:id="rId12"/>
  </p:sldLayoutIdLst>
  <p:hf hdr="0" ftr="0" dt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6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 bwMode="gray">
          <a:xfrm>
            <a:off x="825500" y="3519744"/>
            <a:ext cx="5943600" cy="11760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228600" tIns="45720" rIns="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de-DE" sz="1800" b="0" noProof="1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2" name="Picture 11" descr="Retrospect_Inc_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3302002"/>
            <a:ext cx="1930400" cy="555460"/>
          </a:xfrm>
          <a:prstGeom prst="rect">
            <a:avLst/>
          </a:prstGeom>
        </p:spPr>
      </p:pic>
      <p:pic>
        <p:nvPicPr>
          <p:cNvPr id="13" name="Picture 12" descr="retrospect-mac-right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/>
          <a:stretch/>
        </p:blipFill>
        <p:spPr>
          <a:xfrm>
            <a:off x="4279900" y="473550"/>
            <a:ext cx="4708217" cy="440215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auto">
          <a:xfrm>
            <a:off x="0" y="876300"/>
            <a:ext cx="4902200" cy="1905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9728" tIns="45720" rIns="109728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7500" y="1143000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Retrospect 9 </a:t>
            </a:r>
          </a:p>
          <a:p>
            <a:r>
              <a:rPr lang="en-US" sz="4000" smtClean="0">
                <a:solidFill>
                  <a:schemeClr val="bg1"/>
                </a:solidFill>
              </a:rPr>
              <a:t>per </a:t>
            </a:r>
            <a:r>
              <a:rPr lang="en-US" sz="4000">
                <a:solidFill>
                  <a:schemeClr val="bg1"/>
                </a:solidFill>
              </a:rPr>
              <a:t>Mac &amp; Win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79375" y="897334"/>
            <a:ext cx="8250238" cy="3386138"/>
          </a:xfrm>
        </p:spPr>
        <p:txBody>
          <a:bodyPr/>
          <a:lstStyle/>
          <a:p>
            <a:pPr marL="63500" indent="0">
              <a:lnSpc>
                <a:spcPct val="90000"/>
              </a:lnSpc>
              <a:spcBef>
                <a:spcPts val="800"/>
              </a:spcBef>
              <a:buFont typeface="Arial" pitchFamily="34" charset="0"/>
              <a:buNone/>
              <a:defRPr/>
            </a:pPr>
            <a:r>
              <a:rPr lang="it-IT" b="1" dirty="0" err="1" smtClean="0">
                <a:sym typeface="Arial" pitchFamily="34" charset="0"/>
              </a:rPr>
              <a:t>Retrospect</a:t>
            </a:r>
            <a:r>
              <a:rPr lang="it-IT" b="1" dirty="0" smtClean="0">
                <a:sym typeface="Arial" pitchFamily="34" charset="0"/>
              </a:rPr>
              <a:t> offre protezione dei dati affidabile, automatizzata </a:t>
            </a:r>
            <a:br>
              <a:rPr lang="it-IT" b="1" dirty="0" smtClean="0">
                <a:sym typeface="Arial" pitchFamily="34" charset="0"/>
              </a:rPr>
            </a:br>
            <a:r>
              <a:rPr lang="it-IT" b="1" dirty="0" smtClean="0">
                <a:sym typeface="Arial" pitchFamily="34" charset="0"/>
              </a:rPr>
              <a:t>e di facile gestione per: 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it-IT" sz="1600" dirty="0" smtClean="0">
                <a:sym typeface="Arial" pitchFamily="34" charset="0"/>
              </a:rPr>
              <a:t>Server, desktop e notebook                            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it-IT" sz="1600" dirty="0" smtClean="0">
                <a:sym typeface="Arial" pitchFamily="34" charset="0"/>
              </a:rPr>
              <a:t>Mac, Windows, Linux, </a:t>
            </a:r>
            <a:r>
              <a:rPr lang="it-IT" sz="1600" dirty="0" err="1" smtClean="0">
                <a:sym typeface="Arial" pitchFamily="34" charset="0"/>
              </a:rPr>
              <a:t>Solaris</a:t>
            </a:r>
            <a:r>
              <a:rPr lang="it-IT" sz="1600" dirty="0" smtClean="0">
                <a:sym typeface="Arial" pitchFamily="34" charset="0"/>
              </a:rPr>
              <a:t>, NetWare</a:t>
            </a:r>
            <a:br>
              <a:rPr lang="it-IT" sz="1600" dirty="0" smtClean="0">
                <a:sym typeface="Arial" pitchFamily="34" charset="0"/>
              </a:rPr>
            </a:br>
            <a:r>
              <a:rPr lang="it-IT" sz="1600" dirty="0" smtClean="0">
                <a:sym typeface="Arial" pitchFamily="34" charset="0"/>
              </a:rPr>
              <a:t>Ambienti eterogenei                                       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it-IT" sz="1600" dirty="0" smtClean="0">
                <a:sym typeface="Arial" pitchFamily="34" charset="0"/>
              </a:rPr>
              <a:t>Piccole e medie imprese (PMI)</a:t>
            </a:r>
            <a:br>
              <a:rPr lang="it-IT" sz="1600" dirty="0" smtClean="0">
                <a:sym typeface="Arial" pitchFamily="34" charset="0"/>
              </a:rPr>
            </a:br>
            <a:r>
              <a:rPr lang="it-IT" sz="1600" dirty="0" smtClean="0">
                <a:sym typeface="Arial" pitchFamily="34" charset="0"/>
              </a:rPr>
              <a:t>Aziende da 5-500 utenti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it-IT" sz="1600" dirty="0" smtClean="0">
                <a:sym typeface="Arial" pitchFamily="34" charset="0"/>
              </a:rPr>
              <a:t>Uffici di piccole dimensioni e uffici </a:t>
            </a:r>
            <a:br>
              <a:rPr lang="it-IT" sz="1600" dirty="0" smtClean="0">
                <a:sym typeface="Arial" pitchFamily="34" charset="0"/>
              </a:rPr>
            </a:br>
            <a:r>
              <a:rPr lang="it-IT" sz="1600" dirty="0" smtClean="0">
                <a:sym typeface="Arial" pitchFamily="34" charset="0"/>
              </a:rPr>
              <a:t>casalinghi (SOHO)</a:t>
            </a:r>
            <a:br>
              <a:rPr lang="it-IT" sz="1600" dirty="0" smtClean="0">
                <a:sym typeface="Arial" pitchFamily="34" charset="0"/>
              </a:rPr>
            </a:br>
            <a:r>
              <a:rPr lang="it-IT" sz="1600" dirty="0" smtClean="0">
                <a:sym typeface="Arial" pitchFamily="34" charset="0"/>
              </a:rPr>
              <a:t>1-5 utenti                             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it-IT" sz="1600" dirty="0" smtClean="0">
                <a:sym typeface="Arial" pitchFamily="34" charset="0"/>
              </a:rPr>
              <a:t>“Distributed Enterprise” </a:t>
            </a:r>
            <a:br>
              <a:rPr lang="it-IT" sz="1600" dirty="0" smtClean="0">
                <a:sym typeface="Arial" pitchFamily="34" charset="0"/>
              </a:rPr>
            </a:br>
            <a:r>
              <a:rPr lang="it-IT" sz="1600" dirty="0" smtClean="0">
                <a:sym typeface="Arial" pitchFamily="34" charset="0"/>
              </a:rPr>
              <a:t>Filiali/uffici distanti, gruppi di lavoro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it-IT" sz="1600" dirty="0" smtClean="0">
                <a:sym typeface="Arial" pitchFamily="34" charset="0"/>
              </a:rPr>
              <a:t>Governo e istruzione </a:t>
            </a:r>
            <a:br>
              <a:rPr lang="it-IT" sz="1600" dirty="0" smtClean="0">
                <a:sym typeface="Arial" pitchFamily="34" charset="0"/>
              </a:rPr>
            </a:br>
            <a:r>
              <a:rPr lang="it-IT" sz="1600" dirty="0" smtClean="0">
                <a:sym typeface="Arial" pitchFamily="34" charset="0"/>
              </a:rPr>
              <a:t>Dimensioni simili alle PMI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3999" cy="774700"/>
          </a:xfrm>
        </p:spPr>
        <p:txBody>
          <a:bodyPr anchor="ctr"/>
          <a:lstStyle/>
          <a:p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Retrospect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protegge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milioni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 di computer in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tutto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il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mondo</a:t>
            </a:r>
            <a:endParaRPr lang="en-US" sz="2400" b="0" dirty="0" smtClean="0">
              <a:solidFill>
                <a:srgbClr val="FFFFFF"/>
              </a:solidFill>
              <a:sym typeface="Arial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216129" y="1358900"/>
            <a:ext cx="4735286" cy="3314700"/>
            <a:chOff x="660400" y="660400"/>
            <a:chExt cx="6223001" cy="4356101"/>
          </a:xfrm>
        </p:grpSpPr>
        <p:pic>
          <p:nvPicPr>
            <p:cNvPr id="9" name="Picture 8" descr="WIN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400" y="660400"/>
              <a:ext cx="4572000" cy="4241800"/>
            </a:xfrm>
            <a:prstGeom prst="rect">
              <a:avLst/>
            </a:prstGeom>
          </p:spPr>
        </p:pic>
        <p:pic>
          <p:nvPicPr>
            <p:cNvPr id="10" name="Picture 9" descr="MAC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1401" y="774701"/>
              <a:ext cx="4572000" cy="4241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63564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8335"/>
            <a:ext cx="9144000" cy="779065"/>
          </a:xfrm>
        </p:spPr>
        <p:txBody>
          <a:bodyPr/>
          <a:lstStyle/>
          <a:p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Risolve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 le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sfide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dei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clienti</a:t>
            </a:r>
            <a:endParaRPr lang="en-US" sz="2400" b="0" dirty="0" smtClean="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82563" y="800101"/>
            <a:ext cx="8526462" cy="3394472"/>
          </a:xfrm>
        </p:spPr>
        <p:txBody>
          <a:bodyPr/>
          <a:lstStyle/>
          <a:p>
            <a:r>
              <a:rPr lang="it-IT" sz="1600" b="1" dirty="0" smtClean="0">
                <a:sym typeface="Arial" pitchFamily="34" charset="0"/>
              </a:rPr>
              <a:t>Costo elevato per la perdita dei dati - il business è vulnerabile</a:t>
            </a:r>
          </a:p>
          <a:p>
            <a:pPr lvl="1"/>
            <a:r>
              <a:rPr lang="it-IT" sz="1400" dirty="0" smtClean="0">
                <a:sym typeface="Arial" pitchFamily="34" charset="0"/>
              </a:rPr>
              <a:t>Processo di backup inadeguato, inaffidabile, incostante</a:t>
            </a:r>
          </a:p>
          <a:p>
            <a:r>
              <a:rPr lang="it-IT" sz="1600" dirty="0" smtClean="0">
                <a:sym typeface="Arial" pitchFamily="34" charset="0"/>
              </a:rPr>
              <a:t> </a:t>
            </a:r>
            <a:r>
              <a:rPr lang="it-IT" sz="1600" b="1" dirty="0" smtClean="0">
                <a:sym typeface="Arial" pitchFamily="34" charset="0"/>
              </a:rPr>
              <a:t>Rapida crescita dei dati, maggiori richieste di accesso </a:t>
            </a:r>
          </a:p>
          <a:p>
            <a:pPr lvl="1"/>
            <a:r>
              <a:rPr lang="it-IT" sz="1400" dirty="0" smtClean="0">
                <a:sym typeface="Arial" pitchFamily="34" charset="0"/>
              </a:rPr>
              <a:t>Sono necessari ripristini e backup più veloci </a:t>
            </a:r>
          </a:p>
          <a:p>
            <a:pPr lvl="1"/>
            <a:r>
              <a:rPr lang="it-IT" sz="1400" dirty="0" smtClean="0">
                <a:sym typeface="Arial" pitchFamily="34" charset="0"/>
              </a:rPr>
              <a:t>Non è accettabile portare le applicazioni/gli utenti offline</a:t>
            </a:r>
          </a:p>
          <a:p>
            <a:r>
              <a:rPr lang="it-IT" sz="1600" dirty="0" smtClean="0">
                <a:sym typeface="Arial" pitchFamily="34" charset="0"/>
              </a:rPr>
              <a:t> </a:t>
            </a:r>
            <a:r>
              <a:rPr lang="it-IT" sz="1600" b="1" dirty="0" smtClean="0">
                <a:sym typeface="Arial" pitchFamily="34" charset="0"/>
              </a:rPr>
              <a:t>Microsoft Exchange e SQL Server</a:t>
            </a:r>
          </a:p>
          <a:p>
            <a:pPr lvl="1"/>
            <a:r>
              <a:rPr lang="it-IT" sz="1400" dirty="0" smtClean="0">
                <a:sym typeface="Arial" pitchFamily="34" charset="0"/>
              </a:rPr>
              <a:t>Fondamentali per il business</a:t>
            </a:r>
          </a:p>
          <a:p>
            <a:r>
              <a:rPr lang="it-IT" sz="1600" b="1" dirty="0" smtClean="0">
                <a:sym typeface="Arial" pitchFamily="34" charset="0"/>
              </a:rPr>
              <a:t>Vulnerabili ai disastri (incendi, inondazioni, tempeste, guasti del sistema...)</a:t>
            </a:r>
          </a:p>
          <a:p>
            <a:pPr lvl="1"/>
            <a:r>
              <a:rPr lang="it-IT" sz="1400" dirty="0" smtClean="0">
                <a:sym typeface="Arial" pitchFamily="34" charset="0"/>
              </a:rPr>
              <a:t>Nessuna copia fuori dal sito</a:t>
            </a:r>
          </a:p>
          <a:p>
            <a:pPr lvl="1"/>
            <a:r>
              <a:rPr lang="it-IT" sz="1400" dirty="0" smtClean="0">
                <a:sym typeface="Arial" pitchFamily="34" charset="0"/>
              </a:rPr>
              <a:t>Per il ripristino dei computer sono necessarie diverse ore, se non giorni</a:t>
            </a:r>
          </a:p>
          <a:p>
            <a:r>
              <a:rPr lang="it-IT" sz="1600" dirty="0" smtClean="0">
                <a:sym typeface="Arial" pitchFamily="34" charset="0"/>
              </a:rPr>
              <a:t> </a:t>
            </a:r>
            <a:r>
              <a:rPr lang="it-IT" sz="1600" b="1" dirty="0" err="1" smtClean="0">
                <a:sym typeface="Arial" pitchFamily="34" charset="0"/>
              </a:rPr>
              <a:t>Compliance</a:t>
            </a:r>
            <a:r>
              <a:rPr lang="it-IT" sz="1600" b="1" dirty="0" smtClean="0">
                <a:sym typeface="Arial" pitchFamily="34" charset="0"/>
              </a:rPr>
              <a:t>, sicurezza dei dati</a:t>
            </a:r>
          </a:p>
          <a:p>
            <a:pPr lvl="1"/>
            <a:r>
              <a:rPr lang="it-IT" sz="1400" dirty="0" smtClean="0">
                <a:sym typeface="Arial" pitchFamily="34" charset="0"/>
              </a:rPr>
              <a:t>Backup non crittografati espongono le informazioni sensibili; ramificazioni costose se tali informazioni vengono perse o rubate</a:t>
            </a:r>
          </a:p>
          <a:p>
            <a:r>
              <a:rPr lang="it-IT" sz="1600" dirty="0" smtClean="0">
                <a:sym typeface="Arial" pitchFamily="34" charset="0"/>
              </a:rPr>
              <a:t> </a:t>
            </a:r>
            <a:r>
              <a:rPr lang="it-IT" sz="1600" b="1" dirty="0" smtClean="0">
                <a:sym typeface="Arial" pitchFamily="34" charset="0"/>
              </a:rPr>
              <a:t>Risorse IT e budget limitati, in questo momento economicamente difficile</a:t>
            </a:r>
          </a:p>
          <a:p>
            <a:pPr lvl="1"/>
            <a:r>
              <a:rPr lang="it-IT" sz="1400" dirty="0" smtClean="0">
                <a:sym typeface="Arial" pitchFamily="34" charset="0"/>
              </a:rPr>
              <a:t>Necessaria protezione solida senza complessità e prezzi elevati</a:t>
            </a:r>
          </a:p>
          <a:p>
            <a:endParaRPr lang="it-IT" sz="1400" dirty="0" smtClean="0">
              <a:sym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F5D70323-4C19-49A7-8563-4FB12678AD9A}" type="datetime1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1/26/12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A13D557F-99FC-4CEE-9EE9-EF3D5E956831}" type="slidenum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3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68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7462" y="0"/>
            <a:ext cx="9126537" cy="762000"/>
          </a:xfrm>
        </p:spPr>
        <p:txBody>
          <a:bodyPr/>
          <a:lstStyle/>
          <a:p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Leadership del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mercato</a:t>
            </a:r>
            <a:endParaRPr lang="en-US" sz="2400" b="0" dirty="0" smtClean="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0" y="896144"/>
            <a:ext cx="8229600" cy="3394472"/>
          </a:xfrm>
        </p:spPr>
        <p:txBody>
          <a:bodyPr/>
          <a:lstStyle/>
          <a:p>
            <a:pPr marL="457200" indent="-285750">
              <a:lnSpc>
                <a:spcPct val="140000"/>
              </a:lnSpc>
              <a:spcBef>
                <a:spcPct val="0"/>
              </a:spcBef>
            </a:pPr>
            <a:r>
              <a:rPr lang="it-IT" sz="1800" b="1" dirty="0" smtClean="0">
                <a:sym typeface="Arial" pitchFamily="34" charset="0"/>
              </a:rPr>
              <a:t>Progettato per ambienti PMI e SOHO</a:t>
            </a: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it-IT" sz="1600" dirty="0" smtClean="0">
                <a:sym typeface="Arial" pitchFamily="34" charset="0"/>
              </a:rPr>
              <a:t>25 anni di innovazione e affidabilità</a:t>
            </a: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it-IT" sz="1600" dirty="0" smtClean="0">
                <a:sym typeface="Arial" pitchFamily="34" charset="0"/>
              </a:rPr>
              <a:t>Su piattaforme Windows e Macintosh</a:t>
            </a:r>
          </a:p>
          <a:p>
            <a:pPr marL="457200" indent="-285750">
              <a:lnSpc>
                <a:spcPct val="140000"/>
              </a:lnSpc>
              <a:spcBef>
                <a:spcPct val="25000"/>
              </a:spcBef>
            </a:pPr>
            <a:r>
              <a:rPr lang="it-IT" sz="1800" b="1" dirty="0" smtClean="0">
                <a:sym typeface="Arial" pitchFamily="34" charset="0"/>
              </a:rPr>
              <a:t>Protegge milioni di computer in tutto il mondo</a:t>
            </a: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it-IT" sz="1600" dirty="0" smtClean="0">
                <a:sym typeface="Arial" pitchFamily="34" charset="0"/>
              </a:rPr>
              <a:t>Edizioni per utenti singoli e reti di grandi dimensioni</a:t>
            </a: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it-IT" sz="1600" dirty="0" smtClean="0">
                <a:sym typeface="Arial" pitchFamily="34" charset="0"/>
              </a:rPr>
              <a:t>Localizzato in inglese, francese, spagnolo, tedesco, giapponese, italiano, cinese (semplificato e tradizionale), portoghese brasiliano, coreano e russo</a:t>
            </a: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it-IT" sz="1600" dirty="0" err="1" smtClean="0">
                <a:sym typeface="Arial" pitchFamily="34" charset="0"/>
              </a:rPr>
              <a:t>Retrospect</a:t>
            </a:r>
            <a:r>
              <a:rPr lang="it-IT" sz="1600" dirty="0" smtClean="0">
                <a:sym typeface="Arial" pitchFamily="34" charset="0"/>
              </a:rPr>
              <a:t> Express versione OEM da più di 30 fornitori di </a:t>
            </a:r>
            <a:r>
              <a:rPr lang="it-IT" sz="1600" dirty="0" err="1" smtClean="0">
                <a:sym typeface="Arial" pitchFamily="34" charset="0"/>
              </a:rPr>
              <a:t>storage</a:t>
            </a:r>
            <a:endParaRPr lang="it-IT" sz="1600" dirty="0" smtClean="0">
              <a:sym typeface="Arial" pitchFamily="34" charset="0"/>
            </a:endParaRPr>
          </a:p>
          <a:p>
            <a:pPr marL="457200" indent="-285750">
              <a:lnSpc>
                <a:spcPct val="140000"/>
              </a:lnSpc>
              <a:spcBef>
                <a:spcPct val="25000"/>
              </a:spcBef>
            </a:pPr>
            <a:r>
              <a:rPr lang="it-IT" sz="1800" b="1" dirty="0" smtClean="0">
                <a:sym typeface="Arial" pitchFamily="34" charset="0"/>
              </a:rPr>
              <a:t>Superiore a Symantec Backup </a:t>
            </a:r>
            <a:r>
              <a:rPr lang="it-IT" sz="1800" b="1" dirty="0" err="1" smtClean="0">
                <a:sym typeface="Arial" pitchFamily="34" charset="0"/>
              </a:rPr>
              <a:t>Exec</a:t>
            </a:r>
            <a:r>
              <a:rPr lang="it-IT" sz="1800" b="1" dirty="0" smtClean="0">
                <a:sym typeface="Arial" pitchFamily="34" charset="0"/>
              </a:rPr>
              <a:t>, CA </a:t>
            </a:r>
            <a:r>
              <a:rPr lang="it-IT" sz="1800" b="1" dirty="0" err="1" smtClean="0">
                <a:sym typeface="Arial" pitchFamily="34" charset="0"/>
              </a:rPr>
              <a:t>ARCserve</a:t>
            </a:r>
            <a:r>
              <a:rPr lang="it-IT" sz="1800" b="1" dirty="0" smtClean="0">
                <a:sym typeface="Arial" pitchFamily="34" charset="0"/>
              </a:rPr>
              <a:t>, </a:t>
            </a:r>
            <a:r>
              <a:rPr lang="it-IT" sz="1800" b="1" dirty="0" err="1" smtClean="0">
                <a:sym typeface="Arial" pitchFamily="34" charset="0"/>
              </a:rPr>
              <a:t>Acronis</a:t>
            </a:r>
            <a:r>
              <a:rPr lang="it-IT" sz="1800" b="1" dirty="0" smtClean="0">
                <a:sym typeface="Arial" pitchFamily="34" charset="0"/>
              </a:rPr>
              <a:t> e </a:t>
            </a:r>
            <a:r>
              <a:rPr lang="it-IT" sz="1800" b="1" dirty="0" err="1" smtClean="0">
                <a:sym typeface="Arial" pitchFamily="34" charset="0"/>
              </a:rPr>
              <a:t>Bakbone's</a:t>
            </a:r>
            <a:r>
              <a:rPr lang="it-IT" sz="1800" b="1" dirty="0" smtClean="0">
                <a:sym typeface="Arial" pitchFamily="34" charset="0"/>
              </a:rPr>
              <a:t> </a:t>
            </a:r>
            <a:r>
              <a:rPr lang="it-IT" sz="1800" b="1" dirty="0" err="1" smtClean="0">
                <a:sym typeface="Arial" pitchFamily="34" charset="0"/>
              </a:rPr>
              <a:t>NetVault</a:t>
            </a:r>
            <a:r>
              <a:rPr lang="it-IT" sz="1800" b="1" dirty="0" smtClean="0">
                <a:sym typeface="Arial" pitchFamily="34" charset="0"/>
              </a:rPr>
              <a:t> per Macintosh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BCA74F21-B03F-49DF-9540-8A0EA56A0507}" type="datetime1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1/26/12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787B4F26-A5F0-4445-945C-0EABE0BCFAFB}" type="slidenum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4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78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55013" cy="774700"/>
          </a:xfrm>
        </p:spPr>
        <p:txBody>
          <a:bodyPr/>
          <a:lstStyle/>
          <a:p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Profili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 </a:t>
            </a:r>
            <a:r>
              <a:rPr lang="en-US" sz="2400" b="0" dirty="0" err="1" smtClean="0">
                <a:solidFill>
                  <a:srgbClr val="FFFFFF"/>
                </a:solidFill>
                <a:sym typeface="Arial" pitchFamily="34" charset="0"/>
              </a:rPr>
              <a:t>clienti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 </a:t>
            </a:r>
            <a:r>
              <a:rPr lang="en-US" sz="2400" b="0" dirty="0" smtClean="0">
                <a:solidFill>
                  <a:srgbClr val="FFFFFF"/>
                </a:solidFill>
                <a:sym typeface="Arial" pitchFamily="34" charset="0"/>
              </a:rPr>
              <a:t>Retrospect</a:t>
            </a:r>
            <a:endParaRPr lang="en-US" sz="2400" b="0" dirty="0" smtClean="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80975" y="837407"/>
            <a:ext cx="8229600" cy="3394472"/>
          </a:xfrm>
        </p:spPr>
        <p:txBody>
          <a:bodyPr/>
          <a:lstStyle/>
          <a:p>
            <a:pPr>
              <a:spcBef>
                <a:spcPts val="600"/>
              </a:spcBef>
              <a:buFont typeface="Arial" pitchFamily="34" charset="0"/>
              <a:buNone/>
              <a:tabLst>
                <a:tab pos="3089275" algn="l"/>
              </a:tabLst>
            </a:pPr>
            <a:r>
              <a:rPr lang="it-IT" sz="1600" b="1" dirty="0" smtClean="0">
                <a:sym typeface="Arial" pitchFamily="34" charset="0"/>
              </a:rPr>
              <a:t>Piccole e medie imprese (PMI), Governo, Istruzione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it-IT" sz="1400" dirty="0" smtClean="0">
                <a:sym typeface="Arial" pitchFamily="34" charset="0"/>
              </a:rPr>
              <a:t>Entrate annuali ≤ 250 milioni di dollari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it-IT" sz="1400" dirty="0" smtClean="0">
                <a:sym typeface="Arial" pitchFamily="34" charset="0"/>
              </a:rPr>
              <a:t>≤ 500 dipendenti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it-IT" sz="1400" dirty="0" smtClean="0">
                <a:sym typeface="Arial" pitchFamily="34" charset="0"/>
              </a:rPr>
              <a:t>Risorse IT limitate (spesso 0-2 o esternalizzate) 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it-IT" sz="1400" dirty="0" smtClean="0">
                <a:sym typeface="Arial" pitchFamily="34" charset="0"/>
              </a:rPr>
              <a:t>Applicazioni principali: Exchange, MS SQL, Access, Peachtree, Great Plains, </a:t>
            </a:r>
            <a:r>
              <a:rPr lang="it-IT" sz="1400" dirty="0" err="1" smtClean="0">
                <a:sym typeface="Arial" pitchFamily="34" charset="0"/>
              </a:rPr>
              <a:t>QuickBooks</a:t>
            </a:r>
            <a:endParaRPr lang="it-IT" sz="1400" dirty="0" smtClean="0">
              <a:sym typeface="Arial" pitchFamily="34" charset="0"/>
            </a:endParaRP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it-IT" sz="1400" dirty="0" smtClean="0">
                <a:sym typeface="Arial" pitchFamily="34" charset="0"/>
              </a:rPr>
              <a:t>Altre applicazioni principali per verticale (record pazienti, design, CRM, Web ecc.)</a:t>
            </a:r>
          </a:p>
          <a:p>
            <a:pPr marL="0" indent="0">
              <a:spcBef>
                <a:spcPts val="600"/>
              </a:spcBef>
              <a:buNone/>
              <a:tabLst>
                <a:tab pos="3089275" algn="l"/>
              </a:tabLst>
            </a:pPr>
            <a:endParaRPr lang="it-IT" sz="1800" dirty="0" smtClean="0">
              <a:sym typeface="Arial" pitchFamily="34" charset="0"/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tabLst>
                <a:tab pos="3089275" algn="l"/>
              </a:tabLst>
            </a:pPr>
            <a:r>
              <a:rPr lang="it-IT" sz="1600" b="1" dirty="0" smtClean="0">
                <a:sym typeface="Arial" pitchFamily="34" charset="0"/>
              </a:rPr>
              <a:t>Distributed Enterprise 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it-IT" sz="1400" dirty="0" smtClean="0">
                <a:sym typeface="Arial" pitchFamily="34" charset="0"/>
              </a:rPr>
              <a:t>Desktop e notebook; gruppi di lavoro, filiali/uffici remoti </a:t>
            </a:r>
          </a:p>
          <a:p>
            <a:pPr>
              <a:spcBef>
                <a:spcPts val="600"/>
              </a:spcBef>
              <a:tabLst>
                <a:tab pos="3089275" algn="l"/>
              </a:tabLst>
            </a:pPr>
            <a:endParaRPr lang="it-IT" sz="1800" dirty="0" smtClean="0">
              <a:sym typeface="Arial" pitchFamily="34" charset="0"/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tabLst>
                <a:tab pos="3089275" algn="l"/>
              </a:tabLst>
            </a:pPr>
            <a:r>
              <a:rPr lang="it-IT" sz="1600" b="1" dirty="0" smtClean="0">
                <a:sym typeface="Arial" pitchFamily="34" charset="0"/>
              </a:rPr>
              <a:t>Uffici di piccoli dimensioni/Uffici casalinghi (SOHO)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it-IT" sz="1400" dirty="0" smtClean="0">
                <a:sym typeface="Arial" pitchFamily="34" charset="0"/>
              </a:rPr>
              <a:t>Lavoratori a distanza; </a:t>
            </a:r>
            <a:r>
              <a:rPr lang="it-IT" sz="1400" dirty="0" err="1" smtClean="0">
                <a:sym typeface="Arial" pitchFamily="34" charset="0"/>
              </a:rPr>
              <a:t>digital</a:t>
            </a:r>
            <a:r>
              <a:rPr lang="it-IT" sz="1400" dirty="0" smtClean="0">
                <a:sym typeface="Arial" pitchFamily="34" charset="0"/>
              </a:rPr>
              <a:t> home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it-IT" sz="1400" dirty="0" smtClean="0">
                <a:sym typeface="Arial" pitchFamily="34" charset="0"/>
              </a:rPr>
              <a:t>Ambienti eterogenei (</a:t>
            </a:r>
            <a:r>
              <a:rPr lang="it-IT" sz="1400" dirty="0" err="1" smtClean="0">
                <a:sym typeface="Arial" pitchFamily="34" charset="0"/>
              </a:rPr>
              <a:t>Win</a:t>
            </a:r>
            <a:r>
              <a:rPr lang="it-IT" sz="1400" dirty="0" smtClean="0">
                <a:sym typeface="Arial" pitchFamily="34" charset="0"/>
              </a:rPr>
              <a:t>/Mac)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854075" y="4942165"/>
            <a:ext cx="990600" cy="18466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7A1CC555-14C8-44BE-B323-44A82DC58D8F}" type="datetime1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1/26/12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68275" y="4911387"/>
            <a:ext cx="685800" cy="215444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BB76D07C-855F-4DA1-8F5E-3FA2E371555E}" type="slidenum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5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16390" name="Line 38"/>
          <p:cNvSpPr>
            <a:spLocks noChangeShapeType="1"/>
          </p:cNvSpPr>
          <p:nvPr/>
        </p:nvSpPr>
        <p:spPr bwMode="auto">
          <a:xfrm>
            <a:off x="263525" y="2579687"/>
            <a:ext cx="7834313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6391" name="Line 39"/>
          <p:cNvSpPr>
            <a:spLocks noChangeShapeType="1"/>
          </p:cNvSpPr>
          <p:nvPr/>
        </p:nvSpPr>
        <p:spPr bwMode="auto">
          <a:xfrm>
            <a:off x="255588" y="3532981"/>
            <a:ext cx="7834312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grpSp>
        <p:nvGrpSpPr>
          <p:cNvPr id="16392" name="Group 38"/>
          <p:cNvGrpSpPr>
            <a:grpSpLocks/>
          </p:cNvGrpSpPr>
          <p:nvPr/>
        </p:nvGrpSpPr>
        <p:grpSpPr bwMode="auto">
          <a:xfrm>
            <a:off x="4595814" y="901700"/>
            <a:ext cx="4289854" cy="967979"/>
            <a:chOff x="4224528" y="2057400"/>
            <a:chExt cx="4306824" cy="1216840"/>
          </a:xfrm>
        </p:grpSpPr>
        <p:grpSp>
          <p:nvGrpSpPr>
            <p:cNvPr id="16411" name="Rectangle 30"/>
            <p:cNvGrpSpPr>
              <a:grpSpLocks/>
            </p:cNvGrpSpPr>
            <p:nvPr/>
          </p:nvGrpSpPr>
          <p:grpSpPr bwMode="auto">
            <a:xfrm>
              <a:off x="4214209" y="2702232"/>
              <a:ext cx="4324892" cy="31343"/>
              <a:chOff x="3639312" y="2663952"/>
              <a:chExt cx="3157728" cy="24384"/>
            </a:xfrm>
          </p:grpSpPr>
          <p:pic>
            <p:nvPicPr>
              <p:cNvPr id="16422" name="Rectangle 30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639312" y="2663952"/>
                <a:ext cx="3157728" cy="24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423" name="Text Box 7"/>
              <p:cNvSpPr txBox="1">
                <a:spLocks noChangeArrowheads="1"/>
              </p:cNvSpPr>
              <p:nvPr/>
            </p:nvSpPr>
            <p:spPr bwMode="auto">
              <a:xfrm rot="10800000">
                <a:off x="3646846" y="2667370"/>
                <a:ext cx="3144536" cy="14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>
                  <a:buClr>
                    <a:schemeClr val="accent2"/>
                  </a:buClr>
                  <a:buSzPct val="80000"/>
                  <a:buFont typeface="Arial" pitchFamily="34" charset="0"/>
                  <a:buChar char="•"/>
                </a:pPr>
                <a:endParaRPr lang="en-US" sz="1600" i="1">
                  <a:solidFill>
                    <a:srgbClr val="FFFFFF"/>
                  </a:solidFill>
                  <a:ea typeface="ＭＳ Ｐゴシック" pitchFamily="50" charset="-128"/>
                </a:endParaRPr>
              </a:p>
            </p:txBody>
          </p:sp>
        </p:grp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 rot="5400000" flipV="1">
              <a:off x="5433396" y="2630515"/>
              <a:ext cx="136792" cy="19567"/>
            </a:xfrm>
            <a:prstGeom prst="rect">
              <a:avLst/>
            </a:prstGeom>
            <a:solidFill>
              <a:srgbClr val="FF8D3F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 rot="5400000" flipV="1">
              <a:off x="6187797" y="2630515"/>
              <a:ext cx="136792" cy="19566"/>
            </a:xfrm>
            <a:prstGeom prst="rect">
              <a:avLst/>
            </a:prstGeom>
            <a:solidFill>
              <a:srgbClr val="FF6900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 rot="5400000" flipV="1">
              <a:off x="7019376" y="2631602"/>
              <a:ext cx="136792" cy="17393"/>
            </a:xfrm>
            <a:prstGeom prst="rect">
              <a:avLst/>
            </a:prstGeom>
            <a:solidFill>
              <a:srgbClr val="FF8633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 rot="5400000" flipV="1">
              <a:off x="5780157" y="2772479"/>
              <a:ext cx="136793" cy="17393"/>
            </a:xfrm>
            <a:prstGeom prst="rect">
              <a:avLst/>
            </a:prstGeom>
            <a:solidFill>
              <a:srgbClr val="FF7B21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 rot="5400000" flipV="1">
              <a:off x="6570431" y="2771392"/>
              <a:ext cx="136793" cy="19566"/>
            </a:xfrm>
            <a:prstGeom prst="rect">
              <a:avLst/>
            </a:prstGeom>
            <a:solidFill>
              <a:srgbClr val="FF7B21"/>
            </a:solidFill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pic>
          <p:nvPicPr>
            <p:cNvPr id="16417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21366" y="2770885"/>
              <a:ext cx="392040" cy="50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8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94648">
              <a:off x="6745853" y="2206107"/>
              <a:ext cx="565976" cy="559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9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75504" y="2057400"/>
              <a:ext cx="644137" cy="63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0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25281" y="2057400"/>
              <a:ext cx="644137" cy="63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1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44939" y="2770885"/>
              <a:ext cx="392040" cy="50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6172201" y="2489199"/>
            <a:ext cx="2451152" cy="1205653"/>
            <a:chOff x="6540501" y="2543175"/>
            <a:chExt cx="2001837" cy="984648"/>
          </a:xfrm>
        </p:grpSpPr>
        <p:pic>
          <p:nvPicPr>
            <p:cNvPr id="16393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4648">
              <a:off x="7356475" y="2543175"/>
              <a:ext cx="541338" cy="401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4" name="Text Box 354"/>
            <p:cNvSpPr txBox="1">
              <a:spLocks noChangeArrowheads="1"/>
            </p:cNvSpPr>
            <p:nvPr/>
          </p:nvSpPr>
          <p:spPr bwMode="auto">
            <a:xfrm>
              <a:off x="6540501" y="3021807"/>
              <a:ext cx="1090613" cy="452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SzPct val="100000"/>
              </a:pPr>
              <a:r>
                <a:rPr lang="en-US" sz="1000" b="1" dirty="0">
                  <a:solidFill>
                    <a:srgbClr val="FF0000"/>
                  </a:solidFill>
                  <a:sym typeface="Arial" pitchFamily="34" charset="0"/>
                </a:rPr>
                <a:t>Il 60% </a:t>
              </a:r>
              <a:r>
                <a:rPr lang="en-US" sz="1000" b="1" dirty="0" err="1">
                  <a:solidFill>
                    <a:srgbClr val="FF0000"/>
                  </a:solidFill>
                  <a:sym typeface="Arial" pitchFamily="34" charset="0"/>
                </a:rPr>
                <a:t>dei</a:t>
              </a:r>
              <a:r>
                <a:rPr lang="en-US" sz="1000" b="1" dirty="0">
                  <a:solidFill>
                    <a:srgbClr val="FF0000"/>
                  </a:solidFill>
                  <a:sym typeface="Arial" pitchFamily="34" charset="0"/>
                </a:rPr>
                <a:t> </a:t>
              </a:r>
              <a:r>
                <a:rPr lang="en-US" sz="1000" b="1" dirty="0" err="1">
                  <a:solidFill>
                    <a:srgbClr val="FF0000"/>
                  </a:solidFill>
                  <a:sym typeface="Arial" pitchFamily="34" charset="0"/>
                </a:rPr>
                <a:t>dati</a:t>
              </a:r>
              <a:r>
                <a:rPr lang="en-US" sz="1000" b="1" dirty="0">
                  <a:solidFill>
                    <a:srgbClr val="FF0000"/>
                  </a:solidFill>
                  <a:sym typeface="Arial" pitchFamily="34" charset="0"/>
                </a:rPr>
                <a:t> </a:t>
              </a:r>
              <a:r>
                <a:rPr lang="en-US" sz="1000" b="1" dirty="0" err="1">
                  <a:solidFill>
                    <a:srgbClr val="FF0000"/>
                  </a:solidFill>
                  <a:sym typeface="Arial" pitchFamily="34" charset="0"/>
                </a:rPr>
                <a:t>risiede</a:t>
              </a:r>
              <a:r>
                <a:rPr lang="en-US" sz="1000" b="1" dirty="0">
                  <a:solidFill>
                    <a:srgbClr val="FF0000"/>
                  </a:solidFill>
                  <a:sym typeface="Arial" pitchFamily="34" charset="0"/>
                </a:rPr>
                <a:t> qui         - IDC</a:t>
              </a:r>
            </a:p>
          </p:txBody>
        </p:sp>
        <p:pic>
          <p:nvPicPr>
            <p:cNvPr id="16395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4648">
              <a:off x="6943725" y="2655094"/>
              <a:ext cx="541338" cy="401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6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926388" y="2908697"/>
              <a:ext cx="615950" cy="456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7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548563" y="3071813"/>
              <a:ext cx="615950" cy="456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8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4648">
              <a:off x="7378700" y="2696767"/>
              <a:ext cx="541338" cy="401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399" name="Group 89"/>
          <p:cNvGrpSpPr>
            <a:grpSpLocks/>
          </p:cNvGrpSpPr>
          <p:nvPr/>
        </p:nvGrpSpPr>
        <p:grpSpPr bwMode="auto">
          <a:xfrm>
            <a:off x="5400676" y="3937794"/>
            <a:ext cx="1985963" cy="948929"/>
            <a:chOff x="5426336" y="5206700"/>
            <a:chExt cx="2469769" cy="1454433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862643" y="5637373"/>
              <a:ext cx="1129263" cy="17153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915946" y="5797962"/>
              <a:ext cx="1721533" cy="1094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915946" y="5797962"/>
              <a:ext cx="1549775" cy="312056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927792" y="5797962"/>
              <a:ext cx="1247717" cy="58213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831055" y="5734092"/>
              <a:ext cx="677162" cy="527391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405" name="Picture 12" descr="building"/>
            <p:cNvPicPr preferRelativeResize="0"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426336" y="5206700"/>
              <a:ext cx="684005" cy="684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6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94648">
              <a:off x="7319164" y="5451513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7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94648">
              <a:off x="6781282" y="5311666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8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241681" y="6027925"/>
              <a:ext cx="578665" cy="571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9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317440" y="5855803"/>
              <a:ext cx="578665" cy="571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0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94648">
              <a:off x="6813562" y="6158636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724359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723899" y="2799160"/>
            <a:ext cx="7924801" cy="209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008" tIns="0" rIns="64008" bIns="0"/>
          <a:lstStyle/>
          <a:p>
            <a:pPr marL="282575" indent="-282575" eaLnBrk="0" hangingPunct="0">
              <a:spcBef>
                <a:spcPct val="50000"/>
              </a:spcBef>
              <a:buClr>
                <a:schemeClr val="tx2"/>
              </a:buClr>
              <a:buSzPct val="85000"/>
              <a:buFontTx/>
              <a:buChar char="•"/>
              <a:defRPr/>
            </a:pPr>
            <a:r>
              <a:rPr lang="it-IT" b="1" dirty="0">
                <a:latin typeface="Calibri" pitchFamily="34" charset="0"/>
                <a:sym typeface="Arial" pitchFamily="34" charset="0"/>
              </a:rPr>
              <a:t>Selezionare un server di backup Windows o Macintosh</a:t>
            </a:r>
          </a:p>
          <a:p>
            <a:pPr marL="282575" indent="-282575" eaLnBrk="0" hangingPunct="0">
              <a:spcBef>
                <a:spcPct val="50000"/>
              </a:spcBef>
              <a:buClr>
                <a:schemeClr val="tx2"/>
              </a:buClr>
              <a:buSzPct val="85000"/>
              <a:buFontTx/>
              <a:buChar char="•"/>
              <a:defRPr/>
            </a:pPr>
            <a:r>
              <a:rPr lang="it-IT" b="1" dirty="0">
                <a:latin typeface="Calibri" pitchFamily="34" charset="0"/>
                <a:sym typeface="Arial" pitchFamily="34" charset="0"/>
              </a:rPr>
              <a:t>Protegge server, desktop, notebook, applicazioni 24/24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Arial" pitchFamily="34" charset="0"/>
              <a:buChar char="–"/>
              <a:defRPr/>
            </a:pPr>
            <a:r>
              <a:rPr lang="it-IT" sz="1400" dirty="0">
                <a:latin typeface="Calibri" pitchFamily="34" charset="0"/>
                <a:sym typeface="Arial" pitchFamily="34" charset="0"/>
              </a:rPr>
              <a:t>Per server di backup: fino a 15 server, </a:t>
            </a:r>
            <a:r>
              <a:rPr lang="it-IT" sz="1400" b="1" dirty="0">
                <a:latin typeface="Calibri" pitchFamily="34" charset="0"/>
                <a:sym typeface="Arial" pitchFamily="34" charset="0"/>
              </a:rPr>
              <a:t>300 desktop/notebook,</a:t>
            </a:r>
            <a:r>
              <a:rPr lang="it-IT" sz="1400" dirty="0">
                <a:latin typeface="Calibri" pitchFamily="34" charset="0"/>
                <a:sym typeface="Arial" pitchFamily="34" charset="0"/>
              </a:rPr>
              <a:t> milioni di file per volume                               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Arial" pitchFamily="34" charset="0"/>
              <a:buChar char="–"/>
              <a:defRPr/>
            </a:pPr>
            <a:r>
              <a:rPr lang="it-IT" sz="1400" dirty="0">
                <a:latin typeface="Calibri" pitchFamily="34" charset="0"/>
                <a:sym typeface="Arial" pitchFamily="34" charset="0"/>
              </a:rPr>
              <a:t>Windows, </a:t>
            </a:r>
            <a:r>
              <a:rPr lang="it-IT" sz="1400" dirty="0" err="1">
                <a:latin typeface="Calibri" pitchFamily="34" charset="0"/>
                <a:sym typeface="Arial" pitchFamily="34" charset="0"/>
              </a:rPr>
              <a:t>Red</a:t>
            </a:r>
            <a:r>
              <a:rPr lang="it-IT" sz="1400" dirty="0">
                <a:latin typeface="Calibri" pitchFamily="34" charset="0"/>
                <a:sym typeface="Arial" pitchFamily="34" charset="0"/>
              </a:rPr>
              <a:t> </a:t>
            </a:r>
            <a:r>
              <a:rPr lang="it-IT" sz="1400" dirty="0" err="1">
                <a:latin typeface="Calibri" pitchFamily="34" charset="0"/>
                <a:sym typeface="Arial" pitchFamily="34" charset="0"/>
              </a:rPr>
              <a:t>Hat</a:t>
            </a:r>
            <a:r>
              <a:rPr lang="it-IT" sz="1400" dirty="0">
                <a:latin typeface="Calibri" pitchFamily="34" charset="0"/>
                <a:sym typeface="Arial" pitchFamily="34" charset="0"/>
              </a:rPr>
              <a:t> Linux, SUSE Linux, Novell Linux, Mac OS X, </a:t>
            </a:r>
            <a:r>
              <a:rPr lang="it-IT" sz="1400" dirty="0" err="1">
                <a:latin typeface="Calibri" pitchFamily="34" charset="0"/>
                <a:sym typeface="Arial" pitchFamily="34" charset="0"/>
              </a:rPr>
              <a:t>Solaris</a:t>
            </a:r>
            <a:r>
              <a:rPr lang="it-IT" sz="1400" dirty="0">
                <a:latin typeface="Calibri" pitchFamily="34" charset="0"/>
                <a:sym typeface="Arial" pitchFamily="34" charset="0"/>
              </a:rPr>
              <a:t>, NetWare, macchine virtuali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Arial" pitchFamily="34" charset="0"/>
              <a:buChar char="–"/>
              <a:defRPr/>
            </a:pPr>
            <a:r>
              <a:rPr lang="it-IT" sz="1400" dirty="0">
                <a:latin typeface="Calibri" pitchFamily="34" charset="0"/>
                <a:sym typeface="Arial" pitchFamily="34" charset="0"/>
              </a:rPr>
              <a:t>MS Exchange 2007, MS SQL Server; Open File </a:t>
            </a:r>
            <a:r>
              <a:rPr lang="it-IT" sz="1400" dirty="0" err="1">
                <a:latin typeface="Calibri" pitchFamily="34" charset="0"/>
                <a:sym typeface="Arial" pitchFamily="34" charset="0"/>
              </a:rPr>
              <a:t>Protection</a:t>
            </a:r>
            <a:endParaRPr lang="it-IT" sz="1400" dirty="0">
              <a:latin typeface="Calibri" pitchFamily="34" charset="0"/>
              <a:sym typeface="Arial" pitchFamily="34" charset="0"/>
            </a:endParaRPr>
          </a:p>
          <a:p>
            <a:pPr marL="160338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it-IT" b="1" dirty="0">
                <a:latin typeface="Calibri" pitchFamily="34" charset="0"/>
                <a:sym typeface="Arial" pitchFamily="34" charset="0"/>
              </a:rPr>
              <a:t>Sistemi singoli </a:t>
            </a:r>
            <a:r>
              <a:rPr lang="it-IT" b="1" dirty="0">
                <a:latin typeface="Arial"/>
                <a:sym typeface="Arial" pitchFamily="34" charset="0"/>
              </a:rPr>
              <a:t>–</a:t>
            </a:r>
            <a:r>
              <a:rPr lang="it-IT" b="1" dirty="0">
                <a:latin typeface="Calibri" pitchFamily="34" charset="0"/>
                <a:sym typeface="Arial" pitchFamily="34" charset="0"/>
              </a:rPr>
              <a:t> </a:t>
            </a:r>
            <a:r>
              <a:rPr lang="it-IT" b="1" dirty="0" err="1">
                <a:latin typeface="Calibri" pitchFamily="34" charset="0"/>
                <a:sym typeface="Arial" pitchFamily="34" charset="0"/>
              </a:rPr>
              <a:t>Retrospect</a:t>
            </a:r>
            <a:r>
              <a:rPr lang="it-IT" b="1" dirty="0">
                <a:latin typeface="Calibri" pitchFamily="34" charset="0"/>
                <a:sym typeface="Arial" pitchFamily="34" charset="0"/>
              </a:rPr>
              <a:t> SOHO Edition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Calibri" pitchFamily="34" charset="0"/>
              <a:buChar char="–"/>
              <a:defRPr/>
            </a:pPr>
            <a:r>
              <a:rPr lang="it-IT" sz="1400" dirty="0">
                <a:latin typeface="Calibri" pitchFamily="34" charset="0"/>
                <a:sym typeface="Arial" pitchFamily="34" charset="0"/>
              </a:rPr>
              <a:t>Protegge desktop o notebook Windows e Mac singolarmente</a:t>
            </a:r>
          </a:p>
          <a:p>
            <a:pPr marL="617538" lvl="1" indent="-220663" eaLnBrk="0" hangingPunct="0">
              <a:spcBef>
                <a:spcPct val="25000"/>
              </a:spcBef>
              <a:buSzPct val="100000"/>
              <a:defRPr/>
            </a:pPr>
            <a:endParaRPr lang="it-IT" sz="1400" dirty="0">
              <a:latin typeface="Calibri" pitchFamily="34" charset="0"/>
              <a:sym typeface="Arial" pitchFamily="34" charset="0"/>
            </a:endParaRPr>
          </a:p>
          <a:p>
            <a:pPr marL="617538" lvl="1" indent="-220663" eaLnBrk="0" hangingPunct="0">
              <a:spcBef>
                <a:spcPct val="25000"/>
              </a:spcBef>
              <a:buSzPct val="100000"/>
              <a:defRPr/>
            </a:pPr>
            <a:endParaRPr lang="it-IT" sz="1400" dirty="0">
              <a:latin typeface="Calibri" pitchFamily="34" charset="0"/>
              <a:sym typeface="Arial" pitchFamily="34" charset="0"/>
            </a:endParaRPr>
          </a:p>
        </p:txBody>
      </p:sp>
      <p:sp>
        <p:nvSpPr>
          <p:cNvPr id="18435" name="Text Box 8"/>
          <p:cNvSpPr txBox="1">
            <a:spLocks noChangeArrowheads="1"/>
          </p:cNvSpPr>
          <p:nvPr/>
        </p:nvSpPr>
        <p:spPr bwMode="auto">
          <a:xfrm>
            <a:off x="230189" y="2422923"/>
            <a:ext cx="64293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it-IT" sz="2000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Sistemi in rete </a:t>
            </a:r>
            <a:r>
              <a:rPr lang="it-IT" sz="2000" b="1" dirty="0">
                <a:solidFill>
                  <a:srgbClr val="000000"/>
                </a:solidFill>
                <a:sym typeface="Arial" pitchFamily="34" charset="0"/>
              </a:rPr>
              <a:t>–</a:t>
            </a:r>
            <a:r>
              <a:rPr lang="it-IT" sz="2000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it-IT" sz="2000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Retrospect</a:t>
            </a:r>
            <a:r>
              <a:rPr lang="it-IT" sz="2000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Business Edition</a:t>
            </a:r>
          </a:p>
        </p:txBody>
      </p:sp>
      <p:grpSp>
        <p:nvGrpSpPr>
          <p:cNvPr id="18436" name="Group 102"/>
          <p:cNvGrpSpPr>
            <a:grpSpLocks/>
          </p:cNvGrpSpPr>
          <p:nvPr/>
        </p:nvGrpSpPr>
        <p:grpSpPr bwMode="auto">
          <a:xfrm>
            <a:off x="1050926" y="1368028"/>
            <a:ext cx="4975225" cy="708422"/>
            <a:chOff x="1219200" y="2336923"/>
            <a:chExt cx="4419600" cy="838200"/>
          </a:xfrm>
        </p:grpSpPr>
        <p:sp>
          <p:nvSpPr>
            <p:cNvPr id="18490" name="Line 38"/>
            <p:cNvSpPr>
              <a:spLocks noChangeShapeType="1"/>
            </p:cNvSpPr>
            <p:nvPr/>
          </p:nvSpPr>
          <p:spPr bwMode="auto">
            <a:xfrm>
              <a:off x="1371600" y="3098923"/>
              <a:ext cx="3505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1" name="Line 39"/>
            <p:cNvSpPr>
              <a:spLocks noChangeShapeType="1"/>
            </p:cNvSpPr>
            <p:nvPr/>
          </p:nvSpPr>
          <p:spPr bwMode="auto">
            <a:xfrm>
              <a:off x="2209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2" name="Line 40"/>
            <p:cNvSpPr>
              <a:spLocks noChangeShapeType="1"/>
            </p:cNvSpPr>
            <p:nvPr/>
          </p:nvSpPr>
          <p:spPr bwMode="auto">
            <a:xfrm>
              <a:off x="1371600" y="2336923"/>
              <a:ext cx="0" cy="8382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3" name="Line 41"/>
            <p:cNvSpPr>
              <a:spLocks noChangeShapeType="1"/>
            </p:cNvSpPr>
            <p:nvPr/>
          </p:nvSpPr>
          <p:spPr bwMode="auto">
            <a:xfrm>
              <a:off x="3733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4" name="Line 42"/>
            <p:cNvSpPr>
              <a:spLocks noChangeShapeType="1"/>
            </p:cNvSpPr>
            <p:nvPr/>
          </p:nvSpPr>
          <p:spPr bwMode="auto">
            <a:xfrm>
              <a:off x="2971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5" name="Line 43"/>
            <p:cNvSpPr>
              <a:spLocks noChangeShapeType="1"/>
            </p:cNvSpPr>
            <p:nvPr/>
          </p:nvSpPr>
          <p:spPr bwMode="auto">
            <a:xfrm>
              <a:off x="1219200" y="3175123"/>
              <a:ext cx="76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6" name="Line 44"/>
            <p:cNvSpPr>
              <a:spLocks noChangeShapeType="1"/>
            </p:cNvSpPr>
            <p:nvPr/>
          </p:nvSpPr>
          <p:spPr bwMode="auto">
            <a:xfrm>
              <a:off x="1219200" y="2717923"/>
              <a:ext cx="76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7" name="Line 45"/>
            <p:cNvSpPr>
              <a:spLocks noChangeShapeType="1"/>
            </p:cNvSpPr>
            <p:nvPr/>
          </p:nvSpPr>
          <p:spPr bwMode="auto">
            <a:xfrm>
              <a:off x="1219200" y="2336923"/>
              <a:ext cx="76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8" name="Line 46"/>
            <p:cNvSpPr>
              <a:spLocks noChangeShapeType="1"/>
            </p:cNvSpPr>
            <p:nvPr/>
          </p:nvSpPr>
          <p:spPr bwMode="auto">
            <a:xfrm>
              <a:off x="4495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9" name="Line 49"/>
            <p:cNvSpPr>
              <a:spLocks noChangeShapeType="1"/>
            </p:cNvSpPr>
            <p:nvPr/>
          </p:nvSpPr>
          <p:spPr bwMode="auto">
            <a:xfrm flipV="1">
              <a:off x="5334000" y="3098923"/>
              <a:ext cx="304800" cy="0"/>
            </a:xfrm>
            <a:prstGeom prst="line">
              <a:avLst/>
            </a:prstGeom>
            <a:noFill/>
            <a:ln w="28575">
              <a:solidFill>
                <a:srgbClr val="FF8633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7" name="Text Box 15"/>
          <p:cNvSpPr txBox="1">
            <a:spLocks noChangeArrowheads="1"/>
          </p:cNvSpPr>
          <p:nvPr/>
        </p:nvSpPr>
        <p:spPr bwMode="auto">
          <a:xfrm>
            <a:off x="1150938" y="1564482"/>
            <a:ext cx="1047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Server </a:t>
            </a:r>
            <a:b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</a:b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applicazione</a:t>
            </a:r>
          </a:p>
        </p:txBody>
      </p:sp>
      <p:sp>
        <p:nvSpPr>
          <p:cNvPr id="18438" name="Text Box 16"/>
          <p:cNvSpPr txBox="1">
            <a:spLocks noChangeArrowheads="1"/>
          </p:cNvSpPr>
          <p:nvPr/>
        </p:nvSpPr>
        <p:spPr bwMode="auto">
          <a:xfrm>
            <a:off x="2206626" y="1519238"/>
            <a:ext cx="807508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Exchange</a:t>
            </a:r>
          </a:p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Server</a:t>
            </a:r>
          </a:p>
        </p:txBody>
      </p:sp>
      <p:sp>
        <p:nvSpPr>
          <p:cNvPr id="18439" name="Text Box 17"/>
          <p:cNvSpPr txBox="1">
            <a:spLocks noChangeArrowheads="1"/>
          </p:cNvSpPr>
          <p:nvPr/>
        </p:nvSpPr>
        <p:spPr bwMode="auto">
          <a:xfrm>
            <a:off x="3138489" y="1526381"/>
            <a:ext cx="66915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MS SQL</a:t>
            </a:r>
          </a:p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Server</a:t>
            </a:r>
          </a:p>
        </p:txBody>
      </p:sp>
      <p:sp>
        <p:nvSpPr>
          <p:cNvPr id="18440" name="Text Box 20"/>
          <p:cNvSpPr txBox="1">
            <a:spLocks noChangeArrowheads="1"/>
          </p:cNvSpPr>
          <p:nvPr/>
        </p:nvSpPr>
        <p:spPr bwMode="auto">
          <a:xfrm>
            <a:off x="4783139" y="1079500"/>
            <a:ext cx="1030287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 dirty="0">
                <a:solidFill>
                  <a:srgbClr val="16263E"/>
                </a:solidFill>
                <a:latin typeface="Verdana" pitchFamily="34" charset="0"/>
                <a:sym typeface="Arial" pitchFamily="34" charset="0"/>
              </a:rPr>
              <a:t>Retrospect</a:t>
            </a:r>
          </a:p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 dirty="0">
                <a:solidFill>
                  <a:srgbClr val="16263E"/>
                </a:solidFill>
                <a:latin typeface="Verdana" pitchFamily="34" charset="0"/>
                <a:sym typeface="Arial" pitchFamily="34" charset="0"/>
              </a:rPr>
              <a:t>Server di backup</a:t>
            </a:r>
          </a:p>
        </p:txBody>
      </p:sp>
      <p:sp>
        <p:nvSpPr>
          <p:cNvPr id="18441" name="Text Box 28"/>
          <p:cNvSpPr txBox="1">
            <a:spLocks noChangeArrowheads="1"/>
          </p:cNvSpPr>
          <p:nvPr/>
        </p:nvSpPr>
        <p:spPr bwMode="auto">
          <a:xfrm>
            <a:off x="4052889" y="1512094"/>
            <a:ext cx="6097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File</a:t>
            </a:r>
          </a:p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Server</a:t>
            </a:r>
          </a:p>
        </p:txBody>
      </p:sp>
      <p:sp>
        <p:nvSpPr>
          <p:cNvPr id="18442" name="Text Box 47"/>
          <p:cNvSpPr txBox="1">
            <a:spLocks noChangeArrowheads="1"/>
          </p:cNvSpPr>
          <p:nvPr/>
        </p:nvSpPr>
        <p:spPr bwMode="auto">
          <a:xfrm>
            <a:off x="2422525" y="2012157"/>
            <a:ext cx="15446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C0504D"/>
                </a:solidFill>
                <a:latin typeface="Verdana" pitchFamily="34" charset="0"/>
                <a:sym typeface="Arial" pitchFamily="34" charset="0"/>
              </a:rPr>
              <a:t>Dati di backup</a:t>
            </a:r>
          </a:p>
        </p:txBody>
      </p:sp>
      <p:grpSp>
        <p:nvGrpSpPr>
          <p:cNvPr id="18443" name="Group 115"/>
          <p:cNvGrpSpPr>
            <a:grpSpLocks/>
          </p:cNvGrpSpPr>
          <p:nvPr/>
        </p:nvGrpSpPr>
        <p:grpSpPr bwMode="auto">
          <a:xfrm>
            <a:off x="995364" y="1057275"/>
            <a:ext cx="4683125" cy="1114425"/>
            <a:chOff x="627" y="888"/>
            <a:chExt cx="2950" cy="936"/>
          </a:xfrm>
        </p:grpSpPr>
        <p:grpSp>
          <p:nvGrpSpPr>
            <p:cNvPr id="18471" name="Group 101"/>
            <p:cNvGrpSpPr>
              <a:grpSpLocks/>
            </p:cNvGrpSpPr>
            <p:nvPr/>
          </p:nvGrpSpPr>
          <p:grpSpPr bwMode="auto">
            <a:xfrm>
              <a:off x="627" y="1095"/>
              <a:ext cx="2845" cy="704"/>
              <a:chOff x="1170443" y="2260151"/>
              <a:chExt cx="4011509" cy="992630"/>
            </a:xfrm>
          </p:grpSpPr>
          <p:sp>
            <p:nvSpPr>
              <p:cNvPr id="30" name="Line 12"/>
              <p:cNvSpPr>
                <a:spLocks noChangeShapeType="1"/>
              </p:cNvSpPr>
              <p:nvPr/>
            </p:nvSpPr>
            <p:spPr bwMode="auto">
              <a:xfrm>
                <a:off x="1170443" y="3251371"/>
                <a:ext cx="125491" cy="141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31" name="Line 13"/>
              <p:cNvSpPr>
                <a:spLocks noChangeShapeType="1"/>
              </p:cNvSpPr>
              <p:nvPr/>
            </p:nvSpPr>
            <p:spPr bwMode="auto">
              <a:xfrm>
                <a:off x="1174673" y="2640847"/>
                <a:ext cx="121262" cy="141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32" name="Line 14"/>
              <p:cNvSpPr>
                <a:spLocks noChangeShapeType="1"/>
              </p:cNvSpPr>
              <p:nvPr/>
            </p:nvSpPr>
            <p:spPr bwMode="auto">
              <a:xfrm>
                <a:off x="1295934" y="3022953"/>
                <a:ext cx="3886017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33" name="Line 18"/>
              <p:cNvSpPr>
                <a:spLocks noChangeShapeType="1"/>
              </p:cNvSpPr>
              <p:nvPr/>
            </p:nvSpPr>
            <p:spPr bwMode="auto">
              <a:xfrm flipV="1">
                <a:off x="2133487" y="2336290"/>
                <a:ext cx="0" cy="686663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34" name="Line 19"/>
              <p:cNvSpPr>
                <a:spLocks noChangeShapeType="1"/>
              </p:cNvSpPr>
              <p:nvPr/>
            </p:nvSpPr>
            <p:spPr bwMode="auto">
              <a:xfrm flipV="1">
                <a:off x="2896308" y="2336290"/>
                <a:ext cx="0" cy="686663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35" name="Line 30"/>
              <p:cNvSpPr>
                <a:spLocks noChangeShapeType="1"/>
              </p:cNvSpPr>
              <p:nvPr/>
            </p:nvSpPr>
            <p:spPr bwMode="auto">
              <a:xfrm flipV="1">
                <a:off x="1295934" y="2260151"/>
                <a:ext cx="0" cy="99122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36" name="Line 31"/>
              <p:cNvSpPr>
                <a:spLocks noChangeShapeType="1"/>
              </p:cNvSpPr>
              <p:nvPr/>
            </p:nvSpPr>
            <p:spPr bwMode="auto">
              <a:xfrm>
                <a:off x="1174673" y="2260151"/>
                <a:ext cx="121262" cy="141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37" name="Line 32"/>
              <p:cNvSpPr>
                <a:spLocks noChangeShapeType="1"/>
              </p:cNvSpPr>
              <p:nvPr/>
            </p:nvSpPr>
            <p:spPr bwMode="auto">
              <a:xfrm>
                <a:off x="1981204" y="2336290"/>
                <a:ext cx="152282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38" name="Line 33"/>
              <p:cNvSpPr>
                <a:spLocks noChangeShapeType="1"/>
              </p:cNvSpPr>
              <p:nvPr/>
            </p:nvSpPr>
            <p:spPr bwMode="auto">
              <a:xfrm>
                <a:off x="2744026" y="2336290"/>
                <a:ext cx="152282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39" name="Line 34"/>
              <p:cNvSpPr>
                <a:spLocks noChangeShapeType="1"/>
              </p:cNvSpPr>
              <p:nvPr/>
            </p:nvSpPr>
            <p:spPr bwMode="auto">
              <a:xfrm>
                <a:off x="3505437" y="2336290"/>
                <a:ext cx="152282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40" name="Line 35"/>
              <p:cNvSpPr>
                <a:spLocks noChangeShapeType="1"/>
              </p:cNvSpPr>
              <p:nvPr/>
            </p:nvSpPr>
            <p:spPr bwMode="auto">
              <a:xfrm>
                <a:off x="4268258" y="2336290"/>
                <a:ext cx="152282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41" name="Line 36"/>
              <p:cNvSpPr>
                <a:spLocks noChangeShapeType="1"/>
              </p:cNvSpPr>
              <p:nvPr/>
            </p:nvSpPr>
            <p:spPr bwMode="auto">
              <a:xfrm flipV="1">
                <a:off x="3657719" y="2336290"/>
                <a:ext cx="0" cy="686663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42" name="Line 37"/>
              <p:cNvSpPr>
                <a:spLocks noChangeShapeType="1"/>
              </p:cNvSpPr>
              <p:nvPr/>
            </p:nvSpPr>
            <p:spPr bwMode="auto">
              <a:xfrm flipV="1">
                <a:off x="4420540" y="2336290"/>
                <a:ext cx="0" cy="686663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  <a:cs typeface="Arial" charset="0"/>
                </a:endParaRPr>
              </a:p>
            </p:txBody>
          </p:sp>
        </p:grpSp>
        <p:pic>
          <p:nvPicPr>
            <p:cNvPr id="18472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56" y="1404"/>
              <a:ext cx="321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3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46" y="888"/>
              <a:ext cx="321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4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92" y="888"/>
              <a:ext cx="321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5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32" y="888"/>
              <a:ext cx="321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6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73" y="888"/>
              <a:ext cx="321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44" name="Group 95"/>
          <p:cNvGrpSpPr>
            <a:grpSpLocks/>
          </p:cNvGrpSpPr>
          <p:nvPr/>
        </p:nvGrpSpPr>
        <p:grpSpPr bwMode="auto">
          <a:xfrm>
            <a:off x="368300" y="1039416"/>
            <a:ext cx="793750" cy="547688"/>
            <a:chOff x="7342094" y="882126"/>
            <a:chExt cx="1801906" cy="1656776"/>
          </a:xfrm>
        </p:grpSpPr>
        <p:pic>
          <p:nvPicPr>
            <p:cNvPr id="18468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91265" y="882126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9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23987" y="1290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0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42094" y="1671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45" name="Group 96"/>
          <p:cNvGrpSpPr>
            <a:grpSpLocks/>
          </p:cNvGrpSpPr>
          <p:nvPr/>
        </p:nvGrpSpPr>
        <p:grpSpPr bwMode="auto">
          <a:xfrm>
            <a:off x="368300" y="1464469"/>
            <a:ext cx="793750" cy="546497"/>
            <a:chOff x="7342094" y="882126"/>
            <a:chExt cx="1801906" cy="1656776"/>
          </a:xfrm>
        </p:grpSpPr>
        <p:pic>
          <p:nvPicPr>
            <p:cNvPr id="18465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91265" y="882126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6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23987" y="1290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7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42094" y="1671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446" name="Picture 362" descr="C:\Documents and Settings\goedek\Local Settings\Temporary Internet Files\Content.IE5\GLCPE3C9\MCj0431632000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4648">
            <a:off x="530226" y="1908572"/>
            <a:ext cx="561975" cy="42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7" name="Text Box 29"/>
          <p:cNvSpPr txBox="1">
            <a:spLocks noChangeArrowheads="1"/>
          </p:cNvSpPr>
          <p:nvPr/>
        </p:nvSpPr>
        <p:spPr bwMode="gray">
          <a:xfrm>
            <a:off x="5754688" y="1537514"/>
            <a:ext cx="823912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SCSI,                              iSCSI                                      o FC </a:t>
            </a:r>
          </a:p>
        </p:txBody>
      </p:sp>
      <p:sp>
        <p:nvSpPr>
          <p:cNvPr id="18448" name="Line 50"/>
          <p:cNvSpPr>
            <a:spLocks noChangeShapeType="1"/>
          </p:cNvSpPr>
          <p:nvPr/>
        </p:nvSpPr>
        <p:spPr bwMode="auto">
          <a:xfrm>
            <a:off x="6540501" y="2082404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" name="Line 51"/>
          <p:cNvSpPr>
            <a:spLocks noChangeShapeType="1"/>
          </p:cNvSpPr>
          <p:nvPr/>
        </p:nvSpPr>
        <p:spPr bwMode="auto">
          <a:xfrm>
            <a:off x="6540501" y="1482329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  <a:cs typeface="Arial" charset="0"/>
            </a:endParaRPr>
          </a:p>
        </p:txBody>
      </p:sp>
      <p:sp>
        <p:nvSpPr>
          <p:cNvPr id="56" name="Line 52"/>
          <p:cNvSpPr>
            <a:spLocks noChangeShapeType="1"/>
          </p:cNvSpPr>
          <p:nvPr/>
        </p:nvSpPr>
        <p:spPr bwMode="auto">
          <a:xfrm>
            <a:off x="6540501" y="1800225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  <a:cs typeface="Arial" charset="0"/>
            </a:endParaRPr>
          </a:p>
        </p:txBody>
      </p:sp>
      <p:sp>
        <p:nvSpPr>
          <p:cNvPr id="57" name="Line 53"/>
          <p:cNvSpPr>
            <a:spLocks noChangeShapeType="1"/>
          </p:cNvSpPr>
          <p:nvPr/>
        </p:nvSpPr>
        <p:spPr bwMode="auto">
          <a:xfrm>
            <a:off x="6540501" y="2162175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  <a:cs typeface="Arial" charset="0"/>
            </a:endParaRPr>
          </a:p>
        </p:txBody>
      </p:sp>
      <p:sp>
        <p:nvSpPr>
          <p:cNvPr id="18452" name="Line 54"/>
          <p:cNvSpPr>
            <a:spLocks noChangeShapeType="1"/>
          </p:cNvSpPr>
          <p:nvPr/>
        </p:nvSpPr>
        <p:spPr bwMode="auto">
          <a:xfrm>
            <a:off x="6540501" y="1401366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3" name="Line 55"/>
          <p:cNvSpPr>
            <a:spLocks noChangeShapeType="1"/>
          </p:cNvSpPr>
          <p:nvPr/>
        </p:nvSpPr>
        <p:spPr bwMode="auto">
          <a:xfrm>
            <a:off x="6540501" y="1720454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4" name="Text Box 56"/>
          <p:cNvSpPr txBox="1">
            <a:spLocks noChangeArrowheads="1"/>
          </p:cNvSpPr>
          <p:nvPr/>
        </p:nvSpPr>
        <p:spPr bwMode="auto">
          <a:xfrm>
            <a:off x="7848600" y="1306117"/>
            <a:ext cx="7445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Disco</a:t>
            </a:r>
          </a:p>
        </p:txBody>
      </p:sp>
      <p:sp>
        <p:nvSpPr>
          <p:cNvPr id="18455" name="Text Box 57"/>
          <p:cNvSpPr txBox="1">
            <a:spLocks noChangeArrowheads="1"/>
          </p:cNvSpPr>
          <p:nvPr/>
        </p:nvSpPr>
        <p:spPr bwMode="auto">
          <a:xfrm>
            <a:off x="7861300" y="2022873"/>
            <a:ext cx="10620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CD/DVD</a:t>
            </a:r>
          </a:p>
        </p:txBody>
      </p:sp>
      <p:sp>
        <p:nvSpPr>
          <p:cNvPr id="18456" name="Text Box 58"/>
          <p:cNvSpPr txBox="1">
            <a:spLocks noChangeArrowheads="1"/>
          </p:cNvSpPr>
          <p:nvPr/>
        </p:nvSpPr>
        <p:spPr bwMode="auto">
          <a:xfrm>
            <a:off x="7827963" y="1640682"/>
            <a:ext cx="742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Nastro</a:t>
            </a:r>
          </a:p>
        </p:txBody>
      </p:sp>
      <p:pic>
        <p:nvPicPr>
          <p:cNvPr id="18457" name="Picture 22" descr="c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92975" y="1957388"/>
            <a:ext cx="484188" cy="36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8" name="Picture 31" descr="backup tap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6151" y="1541860"/>
            <a:ext cx="479425" cy="35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9" name="Text Box 57"/>
          <p:cNvSpPr txBox="1">
            <a:spLocks noChangeArrowheads="1"/>
          </p:cNvSpPr>
          <p:nvPr/>
        </p:nvSpPr>
        <p:spPr bwMode="auto">
          <a:xfrm>
            <a:off x="7874000" y="2444354"/>
            <a:ext cx="10620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Rev </a:t>
            </a:r>
          </a:p>
        </p:txBody>
      </p:sp>
      <p:sp>
        <p:nvSpPr>
          <p:cNvPr id="18460" name="Line 50"/>
          <p:cNvSpPr>
            <a:spLocks noChangeShapeType="1"/>
          </p:cNvSpPr>
          <p:nvPr/>
        </p:nvSpPr>
        <p:spPr bwMode="auto">
          <a:xfrm>
            <a:off x="6540501" y="2468166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7" name="Line 53"/>
          <p:cNvSpPr>
            <a:spLocks noChangeShapeType="1"/>
          </p:cNvSpPr>
          <p:nvPr/>
        </p:nvSpPr>
        <p:spPr bwMode="auto">
          <a:xfrm>
            <a:off x="6540501" y="2547938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  <a:cs typeface="Arial" charset="0"/>
            </a:endParaRPr>
          </a:p>
        </p:txBody>
      </p:sp>
      <p:pic>
        <p:nvPicPr>
          <p:cNvPr id="1846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7316789" y="2421731"/>
            <a:ext cx="581025" cy="33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3" name="Picture 72" descr="StorCenter_NHD_dua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02488" y="1042988"/>
            <a:ext cx="673100" cy="51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4" name="Title 1"/>
          <p:cNvSpPr>
            <a:spLocks/>
          </p:cNvSpPr>
          <p:nvPr/>
        </p:nvSpPr>
        <p:spPr bwMode="auto">
          <a:xfrm>
            <a:off x="239713" y="0"/>
            <a:ext cx="7499350" cy="77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hangingPunct="0">
              <a:lnSpc>
                <a:spcPct val="90000"/>
              </a:lnSpc>
              <a:buSzPct val="100000"/>
            </a:pPr>
            <a:r>
              <a:rPr lang="en-US" sz="2400" dirty="0" err="1">
                <a:solidFill>
                  <a:srgbClr val="FFFFFF"/>
                </a:solidFill>
                <a:latin typeface="+mj-lt"/>
                <a:ea typeface="+mj-ea"/>
                <a:cs typeface="+mj-cs"/>
                <a:sym typeface="Arial" pitchFamily="34" charset="0"/>
              </a:rPr>
              <a:t>Protezione</a:t>
            </a:r>
            <a:r>
              <a:rPr lang="en-US" sz="32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+mj-lt"/>
                <a:ea typeface="+mj-ea"/>
                <a:cs typeface="+mj-cs"/>
                <a:sym typeface="Arial" pitchFamily="34" charset="0"/>
              </a:rPr>
              <a:t>completa</a:t>
            </a:r>
            <a:r>
              <a:rPr lang="en-US" sz="24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ial" pitchFamily="34" charset="0"/>
              </a:rPr>
              <a:t> per </a:t>
            </a:r>
            <a:r>
              <a:rPr lang="en-US" sz="2400" dirty="0" err="1">
                <a:solidFill>
                  <a:srgbClr val="FFFFFF"/>
                </a:solidFill>
                <a:latin typeface="+mj-lt"/>
                <a:ea typeface="+mj-ea"/>
                <a:cs typeface="+mj-cs"/>
                <a:sym typeface="Arial" pitchFamily="34" charset="0"/>
              </a:rPr>
              <a:t>i</a:t>
            </a:r>
            <a:r>
              <a:rPr lang="en-US" sz="24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ial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+mj-lt"/>
                <a:ea typeface="+mj-ea"/>
                <a:cs typeface="+mj-cs"/>
                <a:sym typeface="Arial" pitchFamily="34" charset="0"/>
              </a:rPr>
              <a:t>dati</a:t>
            </a:r>
            <a:r>
              <a:rPr lang="en-US" sz="24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ial" pitchFamily="34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+mj-lt"/>
                <a:ea typeface="+mj-ea"/>
                <a:cs typeface="+mj-cs"/>
                <a:sym typeface="Arial" pitchFamily="34" charset="0"/>
              </a:rPr>
              <a:t>fondamentali</a:t>
            </a:r>
            <a:endParaRPr lang="en-US" sz="2400" dirty="0">
              <a:solidFill>
                <a:srgbClr val="FFFF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500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2" y="63500"/>
            <a:ext cx="8923337" cy="773113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dirty="0" err="1">
                <a:latin typeface="Arial"/>
                <a:cs typeface="Arial"/>
              </a:rPr>
              <a:t>Tecnologie</a:t>
            </a:r>
            <a:r>
              <a:rPr lang="en-US" sz="2400" b="0" dirty="0">
                <a:latin typeface="Arial"/>
                <a:cs typeface="Arial"/>
              </a:rPr>
              <a:t> Retrospect </a:t>
            </a:r>
            <a:r>
              <a:rPr lang="en-US" sz="2400" b="0" dirty="0" err="1">
                <a:latin typeface="Arial"/>
                <a:cs typeface="Arial"/>
              </a:rPr>
              <a:t>chiave</a:t>
            </a:r>
            <a:endParaRPr lang="en-US" sz="2400" b="0" dirty="0">
              <a:latin typeface="Arial"/>
              <a:cs typeface="Arial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478603"/>
              </p:ext>
            </p:extLst>
          </p:nvPr>
        </p:nvGraphicFramePr>
        <p:xfrm>
          <a:off x="457200" y="1000125"/>
          <a:ext cx="8229600" cy="3411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9322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5876" y="221456"/>
            <a:ext cx="9686925" cy="445294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dirty="0">
                <a:latin typeface="Arial"/>
                <a:cs typeface="Arial"/>
              </a:rPr>
              <a:t>Retrospect 9: Affidabile, sicuro, testato, pensato per Mac OS X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874410" y="1208087"/>
            <a:ext cx="4171495" cy="3171825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lnSpc>
                <a:spcPct val="90000"/>
              </a:lnSpc>
              <a:spcBef>
                <a:spcPts val="1200"/>
              </a:spcBef>
              <a:spcAft>
                <a:spcPts val="240"/>
              </a:spcAft>
              <a:buNone/>
            </a:pPr>
            <a:r>
              <a:rPr lang="it-IT" sz="20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 per Mac offre...</a:t>
            </a:r>
          </a:p>
          <a:p>
            <a:pPr marL="173736" indent="-173736" algn="l">
              <a:lnSpc>
                <a:spcPct val="9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it-IT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Backup e ripristino completi solo per Mac e per reti miste Mac/Win/Linux</a:t>
            </a:r>
          </a:p>
          <a:p>
            <a:pPr marL="173736" indent="-173736" algn="l">
              <a:lnSpc>
                <a:spcPct val="9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it-IT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Funzionalità di classe enterprise, prestazioni e supporto periferiche di cui le PMI hanno bisogno, senza necessità di staff IT dedicato per la gestione</a:t>
            </a:r>
          </a:p>
          <a:p>
            <a:pPr marL="173736" indent="-173736" algn="l">
              <a:lnSpc>
                <a:spcPct val="9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it-IT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Ripristini affidabili point-in-time sempre perfetti</a:t>
            </a:r>
          </a:p>
          <a:p>
            <a:pPr marL="173736" indent="-173736" algn="l">
              <a:lnSpc>
                <a:spcPct val="9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it-IT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Un'interfaccia utente Mac all'avanguardia facile da navigare e utilizzare</a:t>
            </a:r>
            <a:endParaRPr lang="it-IT" sz="18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pic>
        <p:nvPicPr>
          <p:cNvPr id="5" name="Picture 4" descr="retrospect-mac-left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10"/>
          <a:stretch/>
        </p:blipFill>
        <p:spPr>
          <a:xfrm>
            <a:off x="0" y="1017001"/>
            <a:ext cx="4013200" cy="388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7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nowYetiScreenshot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30232" y="2096299"/>
            <a:ext cx="4294218" cy="231377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127000" dist="1016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350" y="63500"/>
            <a:ext cx="9124950" cy="773113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dirty="0">
                <a:latin typeface="Arial"/>
                <a:cs typeface="Arial"/>
              </a:rPr>
              <a:t>Nuove funzionalità in Retrospect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938892"/>
            <a:ext cx="8677274" cy="3171825"/>
          </a:xfrm>
        </p:spPr>
        <p:txBody>
          <a:bodyPr>
            <a:noAutofit/>
          </a:bodyPr>
          <a:lstStyle/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Il supporto di cloud storage WebDAV consente di eseguire semplici backup offsite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Il software Client Retrospect completamente rinnovato per Mac Intel con backup e ripristino su richiesta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Supporto per Mac OS X Lion</a:t>
            </a:r>
          </a:p>
          <a:p>
            <a:pPr marL="5202936" indent="-173736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Opzioni aggiuntive wake-on-LAN promuovono il consumo energetico</a:t>
            </a:r>
          </a:p>
          <a:p>
            <a:pPr marL="5202936" indent="-173736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Possibilità di aggiornare server Retrospect remoti sulla LAN/WAN</a:t>
            </a:r>
          </a:p>
          <a:p>
            <a:pPr marL="5202936" indent="-173736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Stabilità e user experience migliorate</a:t>
            </a:r>
            <a:endParaRPr lang="it-IT" sz="16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9803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350" y="63500"/>
            <a:ext cx="8229600" cy="773113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dirty="0">
                <a:latin typeface="Arial"/>
                <a:cs typeface="Arial"/>
              </a:rPr>
              <a:t>Supporto cloud storage WebDAV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800100"/>
            <a:ext cx="8639175" cy="3566417"/>
          </a:xfrm>
        </p:spPr>
        <p:txBody>
          <a:bodyPr/>
          <a:lstStyle/>
          <a:p>
            <a:pPr marL="173736" indent="-173736" algn="l">
              <a:lnSpc>
                <a:spcPct val="100000"/>
              </a:lnSpc>
              <a:spcBef>
                <a:spcPts val="96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Accesso allo storage tramite protocollo WebDAV standard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it-IT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WebDAV è integrato nei moderni sistemi operativi e facile da configurare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it-IT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Comunica tramite HTTP porta 80, ottimizzando configurazione e compatibilità: non è necessario configurare router o firewall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it-IT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Più sicuro e con prestazioni migliori rispetto al supporto delle versioni precedenti per FTP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1400" dirty="0" smtClean="0">
              <a:latin typeface="Calibri"/>
              <a:cs typeface="Calibri"/>
            </a:endParaRP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Completa il backup del disco locale offrendo un semplice storage offsite</a:t>
            </a:r>
          </a:p>
          <a:p>
            <a:pPr marL="173736" indent="-173736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Consente uno </a:t>
            </a:r>
            <a:r>
              <a:rPr lang="it-IT" sz="1600" dirty="0" smtClean="0">
                <a:solidFill>
                  <a:srgbClr val="000000"/>
                </a:solidFill>
                <a:latin typeface="Calibri"/>
                <a:cs typeface="Calibri"/>
              </a:rPr>
              <a:t>storage "private cloud" </a:t>
            </a: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offrendo servizi di backup offsite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Consente inoltre backup su servizi come Amazon S3 e Apple MobileMe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 backup su storage WebDAV possono essere impostati in modo da escludere i dati non necessari, come i file del sistema operativo e delle applicazioni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Strategia comune: backup quotidiani su disco locale, copie settimanali di dati critici su cloud </a:t>
            </a:r>
            <a:b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</a:b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storage WebDAV</a:t>
            </a:r>
            <a:endParaRPr lang="it-IT" sz="16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34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875" y="76200"/>
            <a:ext cx="8229600" cy="773113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dirty="0">
                <a:latin typeface="Arial"/>
                <a:cs typeface="Arial"/>
              </a:rPr>
              <a:t>Nuovo software Client Retrospect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981075"/>
            <a:ext cx="8229600" cy="3171825"/>
          </a:xfrm>
        </p:spPr>
        <p:txBody>
          <a:bodyPr/>
          <a:lstStyle/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Client completamente rinnovato per Mac Intel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Utilizza un pannello di Preferenze del sistema e una barra di menu extra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Il supporto completo a 64 bit migliora le prestazioni e l'utilizzo della memoria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Offre un feedback migliore all'utente</a:t>
            </a:r>
          </a:p>
          <a:p>
            <a:pPr marL="566928" lvl="1" indent="-109728" algn="l">
              <a:lnSpc>
                <a:spcPct val="90000"/>
              </a:lnSpc>
              <a:spcBef>
                <a:spcPts val="168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it-IT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Notifiche Growl</a:t>
            </a:r>
            <a:r>
              <a:rPr lang="it-IT" sz="1400" b="0" i="0" baseline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di </a:t>
            </a:r>
            <a:r>
              <a:rPr lang="it-IT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alcune </a:t>
            </a:r>
            <a:r>
              <a:rPr lang="it-IT" sz="1400" b="0" i="0" baseline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operazioni di backup</a:t>
            </a:r>
          </a:p>
          <a:p>
            <a:pPr marL="566928" lvl="1" indent="-109728" algn="l">
              <a:lnSpc>
                <a:spcPct val="90000"/>
              </a:lnSpc>
              <a:spcBef>
                <a:spcPts val="168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it-IT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Icona nella barra del menu animata con stato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Consente agli utenti di avviare backup e ripristini su richiesta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L'amministratore definisce le opzioni per livello di interazione utente consentita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Supporta crittografia AES-256 tra client e server</a:t>
            </a:r>
            <a:endParaRPr lang="it-IT" sz="16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buNone/>
            </a:pPr>
            <a:fld id="{50D0C803-BAF4-D14E-AE81-D46390368DEC}" type="slidenum">
              <a:rPr lang="en-US" sz="800" b="1" i="0">
                <a:solidFill>
                  <a:srgbClr val="A6958E"/>
                </a:solidFill>
                <a:latin typeface="Calibri"/>
                <a:ea typeface="+mn-ea"/>
                <a:cs typeface="Calibri"/>
              </a:rPr>
              <a:pPr algn="l">
                <a:buNone/>
              </a:pPr>
              <a:t>11</a:t>
            </a:fld>
            <a:endParaRPr lang="en-US" sz="800" b="1" i="0">
              <a:solidFill>
                <a:srgbClr val="A6958E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0570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350" y="63500"/>
            <a:ext cx="8229600" cy="773113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dirty="0" err="1">
                <a:latin typeface="Arial"/>
                <a:cs typeface="Arial"/>
              </a:rPr>
              <a:t>Componenti</a:t>
            </a:r>
            <a:r>
              <a:rPr lang="en-US" sz="2400" b="0" dirty="0">
                <a:latin typeface="Arial"/>
                <a:cs typeface="Arial"/>
              </a:rPr>
              <a:t> del </a:t>
            </a:r>
            <a:r>
              <a:rPr lang="en-US" sz="2400" b="0" dirty="0" err="1">
                <a:latin typeface="Arial"/>
                <a:cs typeface="Arial"/>
              </a:rPr>
              <a:t>nuovo</a:t>
            </a:r>
            <a:r>
              <a:rPr lang="en-US" sz="2400" b="0" dirty="0">
                <a:latin typeface="Arial"/>
                <a:cs typeface="Arial"/>
              </a:rPr>
              <a:t> Client Retrospect 9</a:t>
            </a:r>
          </a:p>
        </p:txBody>
      </p:sp>
      <p:pic>
        <p:nvPicPr>
          <p:cNvPr id="6" name="Picture 5" descr="RetroClien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915" y="1390498"/>
            <a:ext cx="4462935" cy="30424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19192" y="811658"/>
            <a:ext cx="1890444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1050" b="0" i="0" dirty="0" smtClean="0">
                <a:latin typeface="Arial"/>
                <a:ea typeface="+mn-ea"/>
                <a:cs typeface="Arial"/>
              </a:rPr>
              <a:t>Utilizzo della scheda Cronologia per selezionare </a:t>
            </a:r>
            <a:br>
              <a:rPr lang="it-IT" sz="1050" b="0" i="0" dirty="0" smtClean="0">
                <a:latin typeface="Arial"/>
                <a:ea typeface="+mn-ea"/>
                <a:cs typeface="Arial"/>
              </a:rPr>
            </a:br>
            <a:r>
              <a:rPr lang="it-IT" sz="1050" b="0" i="0" dirty="0" smtClean="0">
                <a:latin typeface="Arial"/>
                <a:ea typeface="+mn-ea"/>
                <a:cs typeface="Arial"/>
              </a:rPr>
              <a:t>i file per il ripristino*</a:t>
            </a:r>
            <a:endParaRPr lang="it-IT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810" y="1715784"/>
            <a:ext cx="1742554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1050" b="0" i="0" dirty="0" smtClean="0">
                <a:latin typeface="Arial"/>
                <a:ea typeface="+mn-ea"/>
                <a:cs typeface="Arial"/>
              </a:rPr>
              <a:t>L'amministratore Retrospect può evitare che il Client sia spento</a:t>
            </a:r>
            <a:endParaRPr lang="it-IT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810" y="2493623"/>
            <a:ext cx="1752828" cy="1174790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1050" b="0" i="0" dirty="0" smtClean="0">
                <a:latin typeface="Arial"/>
                <a:ea typeface="+mn-ea"/>
                <a:cs typeface="Arial"/>
              </a:rPr>
              <a:t>L'area dei dettagli mostra l'attività corrente o le informazioni relative </a:t>
            </a:r>
            <a:br>
              <a:rPr lang="it-IT" sz="1050" b="0" i="0" dirty="0" smtClean="0">
                <a:latin typeface="Arial"/>
                <a:ea typeface="+mn-ea"/>
                <a:cs typeface="Arial"/>
              </a:rPr>
            </a:br>
            <a:r>
              <a:rPr lang="it-IT" sz="1050" b="0" i="0" dirty="0" smtClean="0">
                <a:latin typeface="Arial"/>
                <a:ea typeface="+mn-ea"/>
                <a:cs typeface="Arial"/>
              </a:rPr>
              <a:t>a ora e data per l'ultimo backup pianificato e per quello successivo</a:t>
            </a:r>
            <a:endParaRPr lang="it-IT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306" y="3780890"/>
            <a:ext cx="1736332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1050" b="0" i="0" dirty="0" smtClean="0">
                <a:latin typeface="Arial"/>
                <a:ea typeface="+mn-ea"/>
                <a:cs typeface="Arial"/>
              </a:rPr>
              <a:t>Opzioni per mostrare </a:t>
            </a:r>
            <a:br>
              <a:rPr lang="it-IT" sz="1050" b="0" i="0" dirty="0" smtClean="0">
                <a:latin typeface="Arial"/>
                <a:ea typeface="+mn-ea"/>
                <a:cs typeface="Arial"/>
              </a:rPr>
            </a:br>
            <a:r>
              <a:rPr lang="it-IT" sz="1050" b="0" i="0" dirty="0" smtClean="0">
                <a:latin typeface="Arial"/>
                <a:ea typeface="+mn-ea"/>
                <a:cs typeface="Arial"/>
              </a:rPr>
              <a:t>o nascondere il menu di stato Retrospect</a:t>
            </a:r>
            <a:endParaRPr lang="it-IT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5811" y="812287"/>
            <a:ext cx="1962364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1050" b="0" i="0" dirty="0" smtClean="0">
                <a:latin typeface="Arial"/>
                <a:ea typeface="+mn-ea"/>
                <a:cs typeface="Arial"/>
              </a:rPr>
              <a:t>Attivazione notifiche Growl </a:t>
            </a:r>
            <a:br>
              <a:rPr lang="it-IT" sz="1050" b="0" i="0" dirty="0" smtClean="0">
                <a:latin typeface="Arial"/>
                <a:ea typeface="+mn-ea"/>
                <a:cs typeface="Arial"/>
              </a:rPr>
            </a:br>
            <a:r>
              <a:rPr lang="it-IT" sz="1050" b="0" i="0" dirty="0" smtClean="0">
                <a:latin typeface="Arial"/>
                <a:ea typeface="+mn-ea"/>
                <a:cs typeface="Arial"/>
              </a:rPr>
              <a:t>e reporting S.M.A.R.T. sulle condizioni del disco</a:t>
            </a:r>
            <a:endParaRPr lang="it-IT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81636" y="2280863"/>
            <a:ext cx="1815479" cy="459700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1050" b="0" i="0" dirty="0" smtClean="0">
                <a:latin typeface="Arial"/>
                <a:ea typeface="+mn-ea"/>
                <a:cs typeface="Arial"/>
              </a:rPr>
              <a:t>Definizione di volumi, cartelle e file come privati*</a:t>
            </a:r>
            <a:endParaRPr lang="it-IT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91910" y="2845942"/>
            <a:ext cx="1805205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1050" b="0" i="0" dirty="0" smtClean="0">
                <a:latin typeface="Arial"/>
                <a:ea typeface="+mn-ea"/>
                <a:cs typeface="Arial"/>
              </a:rPr>
              <a:t>Informazioni su rete </a:t>
            </a:r>
            <a:br>
              <a:rPr lang="it-IT" sz="1050" b="0" i="0" dirty="0" smtClean="0">
                <a:latin typeface="Arial"/>
                <a:ea typeface="+mn-ea"/>
                <a:cs typeface="Arial"/>
              </a:rPr>
            </a:br>
            <a:r>
              <a:rPr lang="it-IT" sz="1050" b="0" i="0" dirty="0" smtClean="0">
                <a:latin typeface="Arial"/>
                <a:ea typeface="+mn-ea"/>
                <a:cs typeface="Arial"/>
              </a:rPr>
              <a:t>e stato di protezione per server e client</a:t>
            </a:r>
            <a:endParaRPr lang="it-IT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22734" y="3612009"/>
            <a:ext cx="1774382" cy="996017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1050" b="0" i="0" dirty="0" smtClean="0">
                <a:latin typeface="Arial"/>
                <a:ea typeface="+mn-ea"/>
                <a:cs typeface="Arial"/>
              </a:rPr>
              <a:t>Una barra di avanzamento offre un feedback visivo e un pulsante per interrompere il backup*</a:t>
            </a:r>
            <a:endParaRPr lang="it-IT" sz="1050" b="0" i="0" dirty="0">
              <a:latin typeface="Arial"/>
              <a:ea typeface="+mn-ea"/>
              <a:cs typeface="Arial"/>
            </a:endParaRPr>
          </a:p>
        </p:txBody>
      </p:sp>
      <p:cxnSp>
        <p:nvCxnSpPr>
          <p:cNvPr id="17" name="Straight Arrow Connector 16"/>
          <p:cNvCxnSpPr>
            <a:stCxn id="7" idx="3"/>
          </p:cNvCxnSpPr>
          <p:nvPr/>
        </p:nvCxnSpPr>
        <p:spPr bwMode="auto">
          <a:xfrm>
            <a:off x="2609636" y="1130895"/>
            <a:ext cx="1312883" cy="986773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2" name="Straight Arrow Connector 21"/>
          <p:cNvCxnSpPr>
            <a:stCxn id="12" idx="2"/>
          </p:cNvCxnSpPr>
          <p:nvPr/>
        </p:nvCxnSpPr>
        <p:spPr bwMode="auto">
          <a:xfrm rot="16200000" flipH="1">
            <a:off x="4025554" y="1622199"/>
            <a:ext cx="666905" cy="324026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5" name="Straight Arrow Connector 24"/>
          <p:cNvCxnSpPr>
            <a:stCxn id="13" idx="1"/>
          </p:cNvCxnSpPr>
          <p:nvPr/>
        </p:nvCxnSpPr>
        <p:spPr bwMode="auto">
          <a:xfrm rot="10800000">
            <a:off x="5166114" y="2228249"/>
            <a:ext cx="2015523" cy="282464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8" name="Straight Arrow Connector 27"/>
          <p:cNvCxnSpPr>
            <a:stCxn id="14" idx="1"/>
          </p:cNvCxnSpPr>
          <p:nvPr/>
        </p:nvCxnSpPr>
        <p:spPr bwMode="auto">
          <a:xfrm rot="10800000">
            <a:off x="5166102" y="2654075"/>
            <a:ext cx="2025809" cy="511105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9" name="Straight Arrow Connector 28"/>
          <p:cNvCxnSpPr>
            <a:stCxn id="15" idx="1"/>
          </p:cNvCxnSpPr>
          <p:nvPr/>
        </p:nvCxnSpPr>
        <p:spPr bwMode="auto">
          <a:xfrm rot="10800000">
            <a:off x="5895976" y="3343276"/>
            <a:ext cx="1326759" cy="766743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38" name="Straight Arrow Connector 37"/>
          <p:cNvCxnSpPr>
            <a:stCxn id="8" idx="3"/>
          </p:cNvCxnSpPr>
          <p:nvPr/>
        </p:nvCxnSpPr>
        <p:spPr bwMode="auto">
          <a:xfrm>
            <a:off x="1962364" y="2035021"/>
            <a:ext cx="648938" cy="446979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39" name="Straight Arrow Connector 38"/>
          <p:cNvCxnSpPr>
            <a:stCxn id="9" idx="3"/>
          </p:cNvCxnSpPr>
          <p:nvPr/>
        </p:nvCxnSpPr>
        <p:spPr bwMode="auto">
          <a:xfrm>
            <a:off x="1972638" y="3081018"/>
            <a:ext cx="638664" cy="148530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40" name="Straight Arrow Connector 39"/>
          <p:cNvCxnSpPr>
            <a:stCxn id="10" idx="3"/>
          </p:cNvCxnSpPr>
          <p:nvPr/>
        </p:nvCxnSpPr>
        <p:spPr bwMode="auto">
          <a:xfrm flipV="1">
            <a:off x="1972638" y="3957939"/>
            <a:ext cx="276361" cy="142188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sp>
        <p:nvSpPr>
          <p:cNvPr id="50" name="Rectangle 49"/>
          <p:cNvSpPr/>
          <p:nvPr/>
        </p:nvSpPr>
        <p:spPr bwMode="auto">
          <a:xfrm>
            <a:off x="5780690" y="1221221"/>
            <a:ext cx="3121690" cy="33855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165100" dist="177800" dir="2700000" algn="tl" rotWithShape="0">
              <a:srgbClr val="000000">
                <a:alpha val="42000"/>
              </a:srgbClr>
            </a:outerShdw>
          </a:effectLst>
        </p:spPr>
        <p:txBody>
          <a:bodyPr vert="horz" wrap="square" lIns="109728" tIns="45720" rIns="109728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9" name="Picture 48" descr="RetroMenu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62" y="927064"/>
            <a:ext cx="2923147" cy="6878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/>
        </p:spPr>
      </p:pic>
      <p:sp>
        <p:nvSpPr>
          <p:cNvPr id="51" name="TextBox 50"/>
          <p:cNvSpPr txBox="1"/>
          <p:nvPr/>
        </p:nvSpPr>
        <p:spPr>
          <a:xfrm>
            <a:off x="5879962" y="1673853"/>
            <a:ext cx="2923147" cy="4154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1050" b="0" i="0" dirty="0" smtClean="0">
                <a:latin typeface="Arial"/>
                <a:ea typeface="+mn-ea"/>
                <a:cs typeface="Arial"/>
              </a:rPr>
              <a:t>Anche la barra di </a:t>
            </a:r>
            <a:r>
              <a:rPr lang="en-US" sz="1050" b="0" i="0" dirty="0" smtClean="0">
                <a:latin typeface="Arial"/>
                <a:ea typeface="+mn-ea"/>
                <a:cs typeface="Arial"/>
              </a:rPr>
              <a:t>menu </a:t>
            </a:r>
            <a:r>
              <a:rPr lang="en-US" sz="1050" b="0" i="0" dirty="0">
                <a:latin typeface="Arial"/>
                <a:ea typeface="+mn-ea"/>
                <a:cs typeface="Arial"/>
              </a:rPr>
              <a:t>extra </a:t>
            </a:r>
            <a:r>
              <a:rPr lang="it-IT" sz="1050" b="0" i="0" dirty="0" smtClean="0">
                <a:latin typeface="Arial"/>
                <a:ea typeface="+mn-ea"/>
                <a:cs typeface="Arial"/>
              </a:rPr>
              <a:t>fornisce</a:t>
            </a:r>
            <a:r>
              <a:rPr lang="en-US" sz="1050" b="0" i="0" dirty="0" smtClean="0">
                <a:latin typeface="Arial"/>
                <a:ea typeface="+mn-ea"/>
                <a:cs typeface="Arial"/>
              </a:rPr>
              <a:t> </a:t>
            </a:r>
            <a:r>
              <a:rPr lang="it-IT" sz="1050" b="0" i="0" dirty="0" smtClean="0">
                <a:latin typeface="Arial"/>
                <a:ea typeface="+mn-ea"/>
                <a:cs typeface="Arial"/>
              </a:rPr>
              <a:t>informazioni</a:t>
            </a:r>
            <a:r>
              <a:rPr lang="en-US" sz="1050" b="0" i="0" dirty="0" smtClean="0">
                <a:latin typeface="Arial"/>
                <a:ea typeface="+mn-ea"/>
                <a:cs typeface="Arial"/>
              </a:rPr>
              <a:t> </a:t>
            </a:r>
            <a:r>
              <a:rPr lang="it-IT" sz="1050" b="0" i="0" dirty="0" smtClean="0">
                <a:latin typeface="Arial"/>
                <a:ea typeface="+mn-ea"/>
                <a:cs typeface="Arial"/>
              </a:rPr>
              <a:t>utili</a:t>
            </a:r>
            <a:endParaRPr lang="it-IT" sz="1050" b="0" i="0" dirty="0"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6709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75" y="63500"/>
            <a:ext cx="8229600" cy="773113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dirty="0">
                <a:latin typeface="Arial"/>
                <a:cs typeface="Arial"/>
              </a:rPr>
              <a:t>Retrospect vs. Time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4053315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6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 </a:t>
            </a:r>
            <a:r>
              <a:rPr lang="it-IT" sz="1600" b="0" i="1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gestisce </a:t>
            </a: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backup di più Mac su storage centralizzato, anche Win/Linux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La deduplicazione tra computer massimizza l'uso dello spazio di storage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Altamente personalizzabile: copia, backup, archiviazione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Fornisce report, notifiche via e-mail e log completi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Da utilizzare quando i backup devono essere affidabili al 100%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1000" dirty="0" smtClean="0">
              <a:latin typeface="Calibri"/>
              <a:cs typeface="Calibr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Time Machine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Time Machine offre un backup di base per un unico Mac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Mac OS X Server, Time Capsule e dispositivi NAS consentono di eseguire backup Time Machine da più Mac su uno storage centralizzato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Nessuna funzionalità di deduplicazione, reporting, backup offsite, supporto per Windows </a:t>
            </a:r>
            <a:b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</a:b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 unità a nastro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Non si adatta a un numero maggiore di 5 utenti: i backup possono inondare la rete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it-IT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Da utilizzare quando "l'importante è che sia OK" è sufficiente</a:t>
            </a:r>
            <a:endParaRPr lang="it-IT" sz="16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buNone/>
            </a:pPr>
            <a:fld id="{50D0C803-BAF4-D14E-AE81-D46390368DEC}" type="slidenum">
              <a:rPr lang="en-US" sz="8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pPr algn="l">
                <a:buNone/>
              </a:pPr>
              <a:t>13</a:t>
            </a:fld>
            <a:endParaRPr lang="en-US" sz="800" b="1" i="0">
              <a:solidFill>
                <a:srgbClr val="A6958E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05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-9525" y="76200"/>
            <a:ext cx="8229600" cy="773113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dirty="0">
                <a:latin typeface="Arial"/>
                <a:cs typeface="Arial"/>
              </a:rPr>
              <a:t>Retrospect vs. Archiware PresSTORE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6612" y="1461407"/>
            <a:ext cx="4040188" cy="2423351"/>
          </a:xfrm>
        </p:spPr>
        <p:txBody>
          <a:bodyPr>
            <a:noAutofit/>
          </a:bodyPr>
          <a:lstStyle/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6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PresSTORE…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12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Può offrire vantaggi di prestazioni con un'unica unità </a:t>
            </a:r>
            <a:br>
              <a:rPr lang="it-IT" sz="12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</a:br>
            <a:r>
              <a:rPr lang="it-IT" sz="12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a nastro (supporto per più flussi)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12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Gestisce lo storage su disco come i dispositivi a nastro virtuali, aggiungendo un livello di complicazione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12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Richiede l'uso di un'interfaccia di righe di comando (CLI) non di semplice utilizzo per il controllo delle funzionalità avanzate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12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Suggerisce ancora l'uso di strategie di rotazione dei supporti complicate e superate come Nonno/Padre/Figlio</a:t>
            </a:r>
            <a:endParaRPr lang="it-IT" sz="12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3475" y="1461408"/>
            <a:ext cx="4041775" cy="2636786"/>
          </a:xfrm>
        </p:spPr>
        <p:txBody>
          <a:bodyPr>
            <a:normAutofit fontScale="25000" lnSpcReduction="20000"/>
          </a:bodyPr>
          <a:lstStyle/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64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Retrospect…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4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Ha una logica di deduplicazione che funziona su più computer client, indipendentemente dal percorso del file, consentendo di risparmiare spazio di storage significativo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4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È più facile da usare e offre opzioni più flessibili quando si lavora con backup basati su disco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4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Ha un prezzo migliore in relazione alla protezione di desktop e notebook in aggiunta ai server e Retrospect offre un'IU nativa Mac ottimizzata per ripristini avviati dall'utente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it-IT" sz="4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Offre semplici backup offsite su cloud storage tramite WebDAV</a:t>
            </a:r>
            <a:endParaRPr lang="it-IT" sz="48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buNone/>
            </a:pPr>
            <a:fld id="{50D0C803-BAF4-D14E-AE81-D46390368DEC}" type="slidenum">
              <a:rPr lang="en-US" sz="800" b="1" i="0">
                <a:solidFill>
                  <a:srgbClr val="A6958E"/>
                </a:solidFill>
                <a:latin typeface="Calibri"/>
                <a:ea typeface="+mn-ea"/>
                <a:cs typeface="Calibri"/>
              </a:rPr>
              <a:pPr algn="l">
                <a:buNone/>
              </a:pPr>
              <a:t>14</a:t>
            </a:fld>
            <a:endParaRPr lang="en-US" sz="800" b="1" i="0">
              <a:solidFill>
                <a:srgbClr val="A6958E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gray">
          <a:xfrm>
            <a:off x="457200" y="4098194"/>
            <a:ext cx="8229600" cy="4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  <a:noAutofit/>
          </a:bodyPr>
          <a:lstStyle>
            <a:lvl1pPr marL="171450" indent="-171450"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10000"/>
              </a:spcAft>
              <a:buClr>
                <a:schemeClr val="tx2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2pPr>
            <a:lvl3pPr marL="1028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485900" indent="-1143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4pPr>
            <a:lvl5pPr marL="19431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4003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2857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3314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37719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it-IT" sz="1600" b="0" i="1" dirty="0" smtClean="0">
                <a:solidFill>
                  <a:srgbClr val="D30028"/>
                </a:solidFill>
                <a:latin typeface="Calibri"/>
                <a:ea typeface="+mn-ea"/>
                <a:cs typeface="Calibri"/>
              </a:rPr>
              <a:t>Retrospect offre vantaggi significativi in termini di costo e facilità d'uso rispetto a PresSTORE.</a:t>
            </a:r>
            <a:endParaRPr lang="it-IT" sz="1600" b="0" i="1" dirty="0">
              <a:solidFill>
                <a:srgbClr val="D30028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gray">
          <a:xfrm>
            <a:off x="382588" y="943958"/>
            <a:ext cx="8229600" cy="4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  <a:normAutofit/>
          </a:bodyPr>
          <a:lstStyle>
            <a:lvl1pPr marL="171450" indent="-171450"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10000"/>
              </a:spcAft>
              <a:buClr>
                <a:schemeClr val="tx2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2pPr>
            <a:lvl3pPr marL="1028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485900" indent="-1143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4pPr>
            <a:lvl5pPr marL="19431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4003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2857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3314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37719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l">
              <a:buNone/>
            </a:pPr>
            <a:r>
              <a:rPr lang="it-IT" b="0" i="0" dirty="0" smtClean="0">
                <a:latin typeface="Calibri"/>
                <a:ea typeface="+mn-ea"/>
                <a:cs typeface="Calibri"/>
              </a:rPr>
              <a:t>Retrospect e PresSTORE condividono molte delle stesse caratteristiche</a:t>
            </a:r>
            <a:endParaRPr lang="it-IT" b="0" i="0" dirty="0"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521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-4761" y="100806"/>
            <a:ext cx="7532687" cy="6477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0" dirty="0" smtClean="0">
                <a:latin typeface="Arial"/>
                <a:cs typeface="Arial"/>
                <a:sym typeface="Arial" pitchFamily="34" charset="0"/>
              </a:rPr>
              <a:t>Retrospect </a:t>
            </a:r>
            <a:r>
              <a:rPr lang="en-US" sz="2400" b="0" dirty="0">
                <a:latin typeface="Arial"/>
                <a:cs typeface="Arial"/>
                <a:sym typeface="Arial" pitchFamily="34" charset="0"/>
              </a:rPr>
              <a:t>7.7 per Windows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>
          <a:xfrm>
            <a:off x="182563" y="1059657"/>
            <a:ext cx="4767262" cy="412670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sz="1800" b="1" dirty="0" smtClean="0">
                <a:sym typeface="Arial" pitchFamily="34" charset="0"/>
              </a:rPr>
              <a:t>Supporto Windows 7</a:t>
            </a:r>
          </a:p>
          <a:p>
            <a:pPr lvl="1">
              <a:lnSpc>
                <a:spcPct val="100000"/>
              </a:lnSpc>
            </a:pPr>
            <a:r>
              <a:rPr lang="it-IT" sz="1400" dirty="0" smtClean="0">
                <a:sym typeface="Arial" pitchFamily="34" charset="0"/>
              </a:rPr>
              <a:t>Protegge completamente i computer Microsoft Windows 7!</a:t>
            </a:r>
          </a:p>
          <a:p>
            <a:pPr>
              <a:lnSpc>
                <a:spcPct val="100000"/>
              </a:lnSpc>
            </a:pPr>
            <a:r>
              <a:rPr lang="it-IT" sz="1800" b="1" dirty="0" smtClean="0">
                <a:sym typeface="Arial" pitchFamily="34" charset="0"/>
              </a:rPr>
              <a:t>Integrazione </a:t>
            </a:r>
            <a:r>
              <a:rPr lang="it-IT" sz="1800" b="1" dirty="0" err="1" smtClean="0">
                <a:sym typeface="Arial" pitchFamily="34" charset="0"/>
              </a:rPr>
              <a:t>VMware</a:t>
            </a:r>
            <a:r>
              <a:rPr lang="it-IT" sz="1800" b="1" dirty="0" smtClean="0">
                <a:sym typeface="Arial" pitchFamily="34" charset="0"/>
              </a:rPr>
              <a:t> </a:t>
            </a:r>
            <a:r>
              <a:rPr lang="it-IT" sz="1800" b="1" dirty="0" err="1" smtClean="0">
                <a:sym typeface="Arial" pitchFamily="34" charset="0"/>
              </a:rPr>
              <a:t>Consolidated</a:t>
            </a:r>
            <a:r>
              <a:rPr lang="it-IT" sz="1800" b="1" dirty="0" smtClean="0">
                <a:sym typeface="Arial" pitchFamily="34" charset="0"/>
              </a:rPr>
              <a:t> </a:t>
            </a:r>
            <a:br>
              <a:rPr lang="it-IT" sz="1800" b="1" dirty="0" smtClean="0">
                <a:sym typeface="Arial" pitchFamily="34" charset="0"/>
              </a:rPr>
            </a:br>
            <a:r>
              <a:rPr lang="it-IT" sz="1800" b="1" dirty="0" smtClean="0">
                <a:sym typeface="Arial" pitchFamily="34" charset="0"/>
              </a:rPr>
              <a:t>Backup (VCB)</a:t>
            </a:r>
          </a:p>
          <a:p>
            <a:pPr lvl="1">
              <a:lnSpc>
                <a:spcPct val="100000"/>
              </a:lnSpc>
            </a:pPr>
            <a:r>
              <a:rPr lang="it-IT" sz="1400" dirty="0" smtClean="0">
                <a:sym typeface="Arial" pitchFamily="34" charset="0"/>
              </a:rPr>
              <a:t>Abilita i backup off-</a:t>
            </a:r>
            <a:r>
              <a:rPr lang="it-IT" sz="1400" dirty="0" err="1" smtClean="0">
                <a:sym typeface="Arial" pitchFamily="34" charset="0"/>
              </a:rPr>
              <a:t>host</a:t>
            </a:r>
            <a:r>
              <a:rPr lang="it-IT" sz="1400" dirty="0" smtClean="0">
                <a:sym typeface="Arial" pitchFamily="34" charset="0"/>
              </a:rPr>
              <a:t> per l'utilizzo di macchine virtuali</a:t>
            </a:r>
          </a:p>
          <a:p>
            <a:pPr>
              <a:lnSpc>
                <a:spcPct val="100000"/>
              </a:lnSpc>
            </a:pPr>
            <a:r>
              <a:rPr lang="it-IT" sz="1800" b="1" dirty="0" smtClean="0">
                <a:sym typeface="Arial" pitchFamily="34" charset="0"/>
              </a:rPr>
              <a:t>Ripristino di emergenza </a:t>
            </a:r>
          </a:p>
          <a:p>
            <a:pPr lvl="1">
              <a:lnSpc>
                <a:spcPct val="100000"/>
              </a:lnSpc>
            </a:pPr>
            <a:r>
              <a:rPr lang="it-IT" sz="1400" dirty="0" smtClean="0">
                <a:sym typeface="Arial" pitchFamily="34" charset="0"/>
              </a:rPr>
              <a:t>Il CD di avvio consente di eseguire un ripristino rapido e completo di server e PC Windows </a:t>
            </a:r>
          </a:p>
          <a:p>
            <a:pPr>
              <a:lnSpc>
                <a:spcPct val="100000"/>
              </a:lnSpc>
            </a:pPr>
            <a:r>
              <a:rPr lang="it-IT" sz="1800" b="1" dirty="0" smtClean="0">
                <a:sym typeface="Arial" pitchFamily="34" charset="0"/>
              </a:rPr>
              <a:t>Supporto a 64 bit</a:t>
            </a:r>
          </a:p>
          <a:p>
            <a:pPr lvl="1">
              <a:lnSpc>
                <a:spcPct val="100000"/>
              </a:lnSpc>
            </a:pPr>
            <a:r>
              <a:rPr lang="it-IT" sz="1400" dirty="0" err="1" smtClean="0">
                <a:sym typeface="Arial" pitchFamily="34" charset="0"/>
              </a:rPr>
              <a:t>Retrospect</a:t>
            </a:r>
            <a:r>
              <a:rPr lang="it-IT" sz="1400" dirty="0" smtClean="0">
                <a:sym typeface="Arial" pitchFamily="34" charset="0"/>
              </a:rPr>
              <a:t> protegge i volumi con molti file</a:t>
            </a:r>
          </a:p>
        </p:txBody>
      </p:sp>
      <p:pic>
        <p:nvPicPr>
          <p:cNvPr id="6" name="Picture 5" descr="WI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076" y="866139"/>
            <a:ext cx="4257163" cy="394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87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3700" y="866775"/>
            <a:ext cx="83947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buSzPct val="100000"/>
              <a:defRPr/>
            </a:pPr>
            <a:r>
              <a:rPr lang="it-IT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L'applicazione </a:t>
            </a:r>
            <a:r>
              <a:rPr lang="it-IT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Retrospect</a:t>
            </a:r>
            <a:r>
              <a:rPr lang="it-IT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gratuita per </a:t>
            </a:r>
            <a:r>
              <a:rPr lang="it-IT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iPhone</a:t>
            </a:r>
            <a:r>
              <a:rPr lang="it-IT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e iPod </a:t>
            </a:r>
            <a:r>
              <a:rPr lang="it-IT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Touch</a:t>
            </a:r>
            <a:r>
              <a:rPr lang="it-IT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consente di eseguire l'accesso in uno o più server </a:t>
            </a:r>
            <a:r>
              <a:rPr lang="it-IT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Retrospect</a:t>
            </a:r>
            <a:r>
              <a:rPr lang="it-IT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e di monitorare facilmente le attività di backup e ripristino su un collegamento in rete Wi-Fi o 3G.</a:t>
            </a:r>
          </a:p>
          <a:p>
            <a:pPr eaLnBrk="0" hangingPunct="0">
              <a:buSzPct val="100000"/>
              <a:defRPr/>
            </a:pP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</a:p>
        </p:txBody>
      </p:sp>
      <p:sp>
        <p:nvSpPr>
          <p:cNvPr id="25604" name="Title 1"/>
          <p:cNvSpPr>
            <a:spLocks noGrp="1"/>
          </p:cNvSpPr>
          <p:nvPr>
            <p:ph type="title"/>
          </p:nvPr>
        </p:nvSpPr>
        <p:spPr>
          <a:xfrm>
            <a:off x="30163" y="25400"/>
            <a:ext cx="7480300" cy="77986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400" b="0" dirty="0" err="1">
                <a:latin typeface="Arial"/>
                <a:cs typeface="Arial"/>
                <a:sym typeface="Arial" pitchFamily="34" charset="0"/>
              </a:rPr>
              <a:t>Applicazione</a:t>
            </a:r>
            <a:r>
              <a:rPr lang="en-US" sz="2400" b="0" dirty="0">
                <a:latin typeface="Arial"/>
                <a:cs typeface="Arial"/>
                <a:sym typeface="Arial" pitchFamily="34" charset="0"/>
              </a:rPr>
              <a:t> </a:t>
            </a:r>
            <a:r>
              <a:rPr lang="en-US" sz="2400" b="0" dirty="0" smtClean="0">
                <a:latin typeface="Arial"/>
                <a:cs typeface="Arial"/>
                <a:sym typeface="Arial" pitchFamily="34" charset="0"/>
              </a:rPr>
              <a:t>Retrospect </a:t>
            </a:r>
            <a:r>
              <a:rPr lang="en-US" sz="2400" b="0" dirty="0">
                <a:latin typeface="Arial"/>
                <a:cs typeface="Arial"/>
                <a:sym typeface="Arial" pitchFamily="34" charset="0"/>
              </a:rPr>
              <a:t>per iPhone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0087" y="1800225"/>
            <a:ext cx="20939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1463" y="1997075"/>
            <a:ext cx="7046911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it-IT" sz="1600" dirty="0" smtClean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Si </a:t>
            </a: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collega tramite TCP/IP su una rete Wi-Fi o 3G.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Visualizzazione di tutte le attivit</a:t>
            </a:r>
            <a:r>
              <a:rPr lang="it-IT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à</a:t>
            </a: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o selezione per visualizzare solo le attività passate, in esecuzione, in attesa o programmate.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Una vista </a:t>
            </a:r>
            <a:r>
              <a:rPr lang="it-IT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dashboard</a:t>
            </a: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fornisce lo stato immediato di tutti </a:t>
            </a:r>
            <a:b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</a:b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i server </a:t>
            </a:r>
            <a:r>
              <a:rPr lang="it-IT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Retrospect</a:t>
            </a: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monitorati.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Una vista delle attività contiene icone di stato e barre di avanzamento per le attività attualmente in corso.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La vista dettagliata contiene informazioni complete su ogni attività, compresi sorgente, destinazione, file copiati, tempo rimanente e tanto altro ancora.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La vista dei log visualizza il log delle operazioni </a:t>
            </a:r>
            <a:r>
              <a:rPr lang="it-IT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Retrospect</a:t>
            </a:r>
            <a:r>
              <a:rPr lang="it-IT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complete per ogni attività.</a:t>
            </a:r>
          </a:p>
        </p:txBody>
      </p:sp>
    </p:spTree>
    <p:extLst>
      <p:ext uri="{BB962C8B-B14F-4D97-AF65-F5344CB8AC3E}">
        <p14:creationId xmlns:p14="http://schemas.microsoft.com/office/powerpoint/2010/main" val="2785514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463" y="30956"/>
            <a:ext cx="9126537" cy="742157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400" b="0" dirty="0" err="1">
                <a:latin typeface="Arial"/>
                <a:cs typeface="Arial"/>
                <a:sym typeface="Arial" pitchFamily="34" charset="0"/>
              </a:rPr>
              <a:t>Sosteniamo</a:t>
            </a:r>
            <a:r>
              <a:rPr lang="en-US" sz="2400" b="0" dirty="0">
                <a:latin typeface="Arial"/>
                <a:cs typeface="Arial"/>
                <a:sym typeface="Arial" pitchFamily="34" charset="0"/>
              </a:rPr>
              <a:t> </a:t>
            </a:r>
            <a:r>
              <a:rPr lang="en-US" sz="2400" b="0" dirty="0" err="1">
                <a:latin typeface="Arial"/>
                <a:cs typeface="Arial"/>
                <a:sym typeface="Arial" pitchFamily="34" charset="0"/>
              </a:rPr>
              <a:t>i</a:t>
            </a:r>
            <a:r>
              <a:rPr lang="en-US" sz="2400" b="0" dirty="0">
                <a:latin typeface="Arial"/>
                <a:cs typeface="Arial"/>
                <a:sym typeface="Arial" pitchFamily="34" charset="0"/>
              </a:rPr>
              <a:t> </a:t>
            </a:r>
            <a:r>
              <a:rPr lang="en-US" sz="2400" b="0" dirty="0" err="1">
                <a:latin typeface="Arial"/>
                <a:cs typeface="Arial"/>
                <a:sym typeface="Arial" pitchFamily="34" charset="0"/>
              </a:rPr>
              <a:t>nostri</a:t>
            </a:r>
            <a:r>
              <a:rPr lang="en-US" sz="2400" b="0" dirty="0">
                <a:latin typeface="Arial"/>
                <a:cs typeface="Arial"/>
                <a:sym typeface="Arial" pitchFamily="34" charset="0"/>
              </a:rPr>
              <a:t> partner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9089" y="960438"/>
            <a:ext cx="8240711" cy="3670697"/>
          </a:xfrm>
        </p:spPr>
        <p:txBody>
          <a:bodyPr/>
          <a:lstStyle/>
          <a:p>
            <a:pPr>
              <a:spcBef>
                <a:spcPct val="10000"/>
              </a:spcBef>
            </a:pPr>
            <a:r>
              <a:rPr lang="it-IT" sz="1800" dirty="0" smtClean="0">
                <a:sym typeface="Arial" pitchFamily="34" charset="0"/>
              </a:rPr>
              <a:t>Instaurare partnership con i nostri rivenditori dedicati è la nostra strategia di introduzione sul mercato principale per rispondere alle esigenze dei clienti </a:t>
            </a:r>
            <a:br>
              <a:rPr lang="it-IT" sz="1800" dirty="0" smtClean="0">
                <a:sym typeface="Arial" pitchFamily="34" charset="0"/>
              </a:rPr>
            </a:br>
            <a:r>
              <a:rPr lang="it-IT" sz="1800" dirty="0" smtClean="0">
                <a:sym typeface="Arial" pitchFamily="34" charset="0"/>
              </a:rPr>
              <a:t>e sviluppare ogni segmento di mercato.</a:t>
            </a:r>
          </a:p>
          <a:p>
            <a:pPr>
              <a:spcBef>
                <a:spcPct val="10000"/>
              </a:spcBef>
            </a:pPr>
            <a:endParaRPr lang="it-IT" sz="1200" dirty="0" smtClean="0">
              <a:sym typeface="Arial" pitchFamily="34" charset="0"/>
            </a:endParaRPr>
          </a:p>
          <a:p>
            <a:pPr>
              <a:spcBef>
                <a:spcPct val="10000"/>
              </a:spcBef>
            </a:pPr>
            <a:r>
              <a:rPr lang="it-IT" sz="1800" dirty="0" smtClean="0">
                <a:sym typeface="Arial" pitchFamily="34" charset="0"/>
              </a:rPr>
              <a:t>Siamo impegnati per supportare una partnership che sia reciprocamente soddisfacente e che acceleri la redditività dei partner attraverso: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it-IT" sz="1600" dirty="0" smtClean="0">
                <a:sym typeface="Arial" pitchFamily="34" charset="0"/>
              </a:rPr>
              <a:t>Facilità nel fare business fornendo un'infrastruttura solida e regole di impegno definite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it-IT" sz="1600" dirty="0" smtClean="0">
                <a:sym typeface="Arial" pitchFamily="34" charset="0"/>
              </a:rPr>
              <a:t>Ricompense progressive per il raggiungimento di entrate incrementali e di investimenti dei partner in </a:t>
            </a:r>
            <a:r>
              <a:rPr lang="it-IT" sz="1600" dirty="0" err="1" smtClean="0">
                <a:sym typeface="Arial" pitchFamily="34" charset="0"/>
              </a:rPr>
              <a:t>Retrospect</a:t>
            </a:r>
            <a:endParaRPr lang="it-IT" sz="1600" dirty="0" smtClean="0">
              <a:sym typeface="Arial" pitchFamily="34" charset="0"/>
            </a:endParaRP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it-IT" sz="1600" dirty="0" smtClean="0">
                <a:sym typeface="Arial" pitchFamily="34" charset="0"/>
              </a:rPr>
              <a:t>Accesso al portafoglio più ampio di hardware, software e servizi di </a:t>
            </a:r>
            <a:r>
              <a:rPr lang="it-IT" sz="1600" dirty="0" err="1" smtClean="0">
                <a:sym typeface="Arial" pitchFamily="34" charset="0"/>
              </a:rPr>
              <a:t>storage</a:t>
            </a:r>
            <a:r>
              <a:rPr lang="it-IT" sz="1600" dirty="0" smtClean="0">
                <a:sym typeface="Arial" pitchFamily="34" charset="0"/>
              </a:rPr>
              <a:t> leader nel settore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it-IT" sz="1600" dirty="0" smtClean="0">
                <a:sym typeface="Arial" pitchFamily="34" charset="0"/>
              </a:rPr>
              <a:t>Ampliamento del mercato e sviluppo delle opportunità con la leadership nel mercato di </a:t>
            </a:r>
            <a:r>
              <a:rPr lang="it-IT" sz="1600" dirty="0" err="1" smtClean="0">
                <a:sym typeface="Arial" pitchFamily="34" charset="0"/>
              </a:rPr>
              <a:t>Retrospect</a:t>
            </a:r>
            <a:endParaRPr lang="it-IT" sz="1600" dirty="0" smtClean="0">
              <a:sym typeface="Arial" pitchFamily="34" charset="0"/>
            </a:endParaRPr>
          </a:p>
          <a:p>
            <a:pPr>
              <a:spcBef>
                <a:spcPct val="10000"/>
              </a:spcBef>
            </a:pPr>
            <a:endParaRPr lang="it-IT" sz="1100" dirty="0" smtClean="0">
              <a:sym typeface="Arial" pitchFamily="34" charset="0"/>
            </a:endParaRPr>
          </a:p>
          <a:p>
            <a:pPr>
              <a:spcBef>
                <a:spcPct val="10000"/>
              </a:spcBef>
            </a:pPr>
            <a:r>
              <a:rPr lang="it-IT" sz="1800" b="1" dirty="0" smtClean="0">
                <a:sym typeface="Arial" pitchFamily="34" charset="0"/>
              </a:rPr>
              <a:t>Il vostro successo è il nostro successo!</a:t>
            </a:r>
          </a:p>
        </p:txBody>
      </p:sp>
    </p:spTree>
    <p:extLst>
      <p:ext uri="{BB962C8B-B14F-4D97-AF65-F5344CB8AC3E}">
        <p14:creationId xmlns:p14="http://schemas.microsoft.com/office/powerpoint/2010/main" val="2273775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90539" y="1003300"/>
            <a:ext cx="8161337" cy="3497263"/>
            <a:chOff x="490539" y="1003300"/>
            <a:chExt cx="8161337" cy="3497263"/>
          </a:xfrm>
        </p:grpSpPr>
        <p:sp>
          <p:nvSpPr>
            <p:cNvPr id="13" name="Rounded Rectangle 12"/>
            <p:cNvSpPr/>
            <p:nvPr/>
          </p:nvSpPr>
          <p:spPr>
            <a:xfrm>
              <a:off x="490539" y="3574257"/>
              <a:ext cx="8161337" cy="926306"/>
            </a:xfrm>
            <a:prstGeom prst="round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90539" y="2494360"/>
              <a:ext cx="8161337" cy="926306"/>
            </a:xfrm>
            <a:prstGeom prst="round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490539" y="1003300"/>
              <a:ext cx="8161337" cy="1319610"/>
            </a:xfrm>
            <a:prstGeom prst="round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6" name="Picture 8" descr="buttons,computer monitors,computer screens,computers,cropped images,cropped pictures,icons,monitors,PNG,screens,symbols,transparent backgroun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3100" y="1322467"/>
              <a:ext cx="7366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0" descr="buttons,calling,calls,Cell phones,Communications,cropped images,cropped pictures,icons,phones,PNG,symbols,telephones,transparent backgroun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3100" y="2669381"/>
              <a:ext cx="7493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2" descr="buttons,correspondences,cropped images,cropped pictures,emailing,e-mailing,emails,e-mails,envelopes,icons,mail,messages,PNG,sending,sends,symbols,transparent backgroun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7388" y="3694510"/>
              <a:ext cx="722312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19250" y="1084660"/>
            <a:ext cx="7177088" cy="39683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it-IT" sz="1800" b="1" dirty="0" smtClean="0">
                <a:sym typeface="Arial" pitchFamily="34" charset="0"/>
              </a:rPr>
              <a:t>Altre risorse gratuite online: </a:t>
            </a:r>
            <a:r>
              <a:rPr lang="it-IT" sz="1800" dirty="0" smtClean="0">
                <a:sym typeface="Arial" pitchFamily="34" charset="0"/>
              </a:rPr>
              <a:t>www.retrospect.com/support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it-IT" sz="1800" dirty="0" smtClean="0">
                <a:sym typeface="Arial" pitchFamily="34" charset="0"/>
              </a:rPr>
              <a:t>Formazione sui prodotti gratuita con video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it-IT" dirty="0" smtClean="0">
                <a:sym typeface="Arial" pitchFamily="34" charset="0"/>
              </a:rPr>
              <a:t> Knowledge base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it-IT" dirty="0" smtClean="0">
                <a:sym typeface="Arial" pitchFamily="34" charset="0"/>
              </a:rPr>
              <a:t> Forum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endParaRPr lang="it-IT" sz="2800" dirty="0" smtClean="0">
              <a:sym typeface="Arial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it-IT" b="1" dirty="0" smtClean="0">
                <a:sym typeface="Arial" pitchFamily="34" charset="0"/>
              </a:rPr>
              <a:t>Numero verde vendite: </a:t>
            </a:r>
            <a:r>
              <a:rPr lang="en-US" dirty="0">
                <a:ea typeface="ＭＳ Ｐゴシック" pitchFamily="34" charset="-128"/>
              </a:rPr>
              <a:t>+44 117 205 0367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it-IT" dirty="0" smtClean="0">
                <a:sym typeface="Arial" pitchFamily="34" charset="0"/>
              </a:rPr>
              <a:t>Domande, commenti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endParaRPr lang="it-IT" sz="3200" dirty="0" smtClean="0">
              <a:sym typeface="Arial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 smtClean="0">
                <a:ea typeface="ＭＳ Ｐゴシック" pitchFamily="34" charset="-128"/>
              </a:rPr>
              <a:t>italia.sales</a:t>
            </a:r>
            <a:r>
              <a:rPr lang="en-US" sz="1800" b="1" dirty="0" err="1">
                <a:ea typeface="ＭＳ Ｐゴシック" pitchFamily="34" charset="-128"/>
              </a:rPr>
              <a:t>@</a:t>
            </a:r>
            <a:r>
              <a:rPr lang="en-US" sz="1800" b="1" dirty="0" err="1" smtClean="0">
                <a:ea typeface="ＭＳ Ｐゴシック" pitchFamily="34" charset="-128"/>
              </a:rPr>
              <a:t>retrospect.com</a:t>
            </a:r>
            <a:endParaRPr lang="it-IT" sz="1800" b="1" dirty="0" smtClean="0">
              <a:sym typeface="Arial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it-IT" sz="1800" dirty="0" smtClean="0">
                <a:sym typeface="Arial" pitchFamily="34" charset="0"/>
              </a:rPr>
              <a:t>Conference call, domande, commenti</a:t>
            </a:r>
          </a:p>
        </p:txBody>
      </p:sp>
      <p:sp>
        <p:nvSpPr>
          <p:cNvPr id="276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639" y="188912"/>
            <a:ext cx="5062537" cy="444104"/>
          </a:xfrm>
        </p:spPr>
        <p:txBody>
          <a:bodyPr anchor="b"/>
          <a:lstStyle/>
          <a:p>
            <a:pPr marL="342900" indent="-342900">
              <a:lnSpc>
                <a:spcPct val="90000"/>
              </a:lnSpc>
            </a:pPr>
            <a:r>
              <a:rPr lang="en-US" sz="2400" b="0" dirty="0" err="1">
                <a:latin typeface="Arial"/>
                <a:cs typeface="Arial"/>
                <a:sym typeface="Arial" pitchFamily="34" charset="0"/>
              </a:rPr>
              <a:t>Altre</a:t>
            </a:r>
            <a:r>
              <a:rPr lang="en-US" sz="2400" b="0" dirty="0">
                <a:latin typeface="Arial"/>
                <a:cs typeface="Arial"/>
                <a:sym typeface="Arial" pitchFamily="34" charset="0"/>
              </a:rPr>
              <a:t> </a:t>
            </a:r>
            <a:r>
              <a:rPr lang="en-US" sz="2400" b="0" dirty="0" err="1">
                <a:latin typeface="Arial"/>
                <a:cs typeface="Arial"/>
                <a:sym typeface="Arial" pitchFamily="34" charset="0"/>
              </a:rPr>
              <a:t>risorse</a:t>
            </a:r>
            <a:endParaRPr lang="en-US" sz="2400" b="0" dirty="0">
              <a:latin typeface="Arial"/>
              <a:cs typeface="Arial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6421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ovi">
  <a:themeElements>
    <a:clrScheme name="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Rovi Presentation Template">
  <a:themeElements>
    <a:clrScheme name="1_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1_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trospect Inc">
  <a:themeElements>
    <a:clrScheme name="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Rovi Presentation Template">
  <a:themeElements>
    <a:clrScheme name="1_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1_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Description0 xmlns="5b2b7a75-a4b9-495e-85eb-ac902a696a4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E0B4E420178342A960D5CBA981209C" ma:contentTypeVersion="1" ma:contentTypeDescription="Create a new document." ma:contentTypeScope="" ma:versionID="dabc4ac9ff8d081fb8874fbe433ba96a">
  <xsd:schema xmlns:xsd="http://www.w3.org/2001/XMLSchema" xmlns:p="http://schemas.microsoft.com/office/2006/metadata/properties" xmlns:ns2="5b2b7a75-a4b9-495e-85eb-ac902a696a4e" targetNamespace="http://schemas.microsoft.com/office/2006/metadata/properties" ma:root="true" ma:fieldsID="ef139b6c08f10c44c5b1d21b6eb49019" ns2:_="">
    <xsd:import namespace="5b2b7a75-a4b9-495e-85eb-ac902a696a4e"/>
    <xsd:element name="properties">
      <xsd:complexType>
        <xsd:sequence>
          <xsd:element name="documentManagement">
            <xsd:complexType>
              <xsd:all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b2b7a75-a4b9-495e-85eb-ac902a696a4e" elementFormDefault="qualified">
    <xsd:import namespace="http://schemas.microsoft.com/office/2006/documentManagement/types"/>
    <xsd:element name="Description0" ma:index="8" nillable="true" ma:displayName="Description" ma:default="" ma:description="Description" ma:internalName="Description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DDDAAC2-CAAB-4677-BF10-DE523B0A32FB}">
  <ds:schemaRefs>
    <ds:schemaRef ds:uri="http://schemas.microsoft.com/office/2006/metadata/properties"/>
    <ds:schemaRef ds:uri="5b2b7a75-a4b9-495e-85eb-ac902a696a4e"/>
  </ds:schemaRefs>
</ds:datastoreItem>
</file>

<file path=customXml/itemProps2.xml><?xml version="1.0" encoding="utf-8"?>
<ds:datastoreItem xmlns:ds="http://schemas.openxmlformats.org/officeDocument/2006/customXml" ds:itemID="{4512BFEF-72DB-4A44-BC5C-8C174DA1A2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B269BB-DDAF-4B7D-9EBC-5A25D80B5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b7a75-a4b9-495e-85eb-ac902a696a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rovi</Template>
  <TotalTime>16960</TotalTime>
  <Words>1531</Words>
  <Application>Microsoft Macintosh PowerPoint</Application>
  <PresentationFormat>On-screen Show (16:9)</PresentationFormat>
  <Paragraphs>216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rovi</vt:lpstr>
      <vt:lpstr>1_Rovi Presentation Template</vt:lpstr>
      <vt:lpstr>Retrospect Inc</vt:lpstr>
      <vt:lpstr>2_Rovi Presentation Template</vt:lpstr>
      <vt:lpstr>PowerPoint Presentation</vt:lpstr>
      <vt:lpstr>Retrospect protegge milioni di computer in tutto il mondo</vt:lpstr>
      <vt:lpstr>Risolve le sfide dei clienti</vt:lpstr>
      <vt:lpstr>Leadership del mercato</vt:lpstr>
      <vt:lpstr>Profili clienti Retrospect</vt:lpstr>
      <vt:lpstr>PowerPoint Presentation</vt:lpstr>
      <vt:lpstr>Tecnologie Retrospect chiave</vt:lpstr>
      <vt:lpstr>Retrospect 9: Affidabile, sicuro, testato, pensato per Mac OS X</vt:lpstr>
      <vt:lpstr>Nuove funzionalità in Retrospect 9</vt:lpstr>
      <vt:lpstr>Supporto cloud storage WebDAV</vt:lpstr>
      <vt:lpstr>Nuovo software Client Retrospect 9</vt:lpstr>
      <vt:lpstr>Componenti del nuovo Client Retrospect 9</vt:lpstr>
      <vt:lpstr>Retrospect vs. Time Machine</vt:lpstr>
      <vt:lpstr>Retrospect vs. Archiware PresSTORE</vt:lpstr>
      <vt:lpstr>Retrospect 7.7 per Windows</vt:lpstr>
      <vt:lpstr>Applicazione Retrospect per iPhone</vt:lpstr>
      <vt:lpstr>Sosteniamo i nostri partner</vt:lpstr>
      <vt:lpstr>Altre risorse</vt:lpstr>
    </vt:vector>
  </TitlesOfParts>
  <Company>Sonic Solutions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Roxio Products Group</dc:title>
  <dc:creator>Matt DiMaria</dc:creator>
  <cp:lastModifiedBy>administrator  </cp:lastModifiedBy>
  <cp:revision>636</cp:revision>
  <dcterms:created xsi:type="dcterms:W3CDTF">2009-06-25T01:52:00Z</dcterms:created>
  <dcterms:modified xsi:type="dcterms:W3CDTF">2012-01-26T18:58:22Z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0x010100ECE0B4E420178342A960D5CBA981209C</vt:lpwstr>
  </property>
</Properties>
</file>