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19" r:id="rId4"/>
    <p:sldMasterId id="2147484033" r:id="rId5"/>
    <p:sldMasterId id="2147484058" r:id="rId6"/>
    <p:sldMasterId id="2147484071" r:id="rId7"/>
  </p:sldMasterIdLst>
  <p:notesMasterIdLst>
    <p:notesMasterId r:id="rId26"/>
  </p:notesMasterIdLst>
  <p:handoutMasterIdLst>
    <p:handoutMasterId r:id="rId27"/>
  </p:handoutMasterIdLst>
  <p:sldIdLst>
    <p:sldId id="510" r:id="rId8"/>
    <p:sldId id="615" r:id="rId9"/>
    <p:sldId id="618" r:id="rId10"/>
    <p:sldId id="617" r:id="rId11"/>
    <p:sldId id="619" r:id="rId12"/>
    <p:sldId id="621" r:id="rId13"/>
    <p:sldId id="608" r:id="rId14"/>
    <p:sldId id="601" r:id="rId15"/>
    <p:sldId id="602" r:id="rId16"/>
    <p:sldId id="603" r:id="rId17"/>
    <p:sldId id="604" r:id="rId18"/>
    <p:sldId id="605" r:id="rId19"/>
    <p:sldId id="612" r:id="rId20"/>
    <p:sldId id="613" r:id="rId21"/>
    <p:sldId id="622" r:id="rId22"/>
    <p:sldId id="628" r:id="rId23"/>
    <p:sldId id="629" r:id="rId24"/>
    <p:sldId id="630" r:id="rId25"/>
  </p:sldIdLst>
  <p:sldSz cx="9144000" cy="5143500" type="screen16x9"/>
  <p:notesSz cx="7007225" cy="92884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9999"/>
    <a:srgbClr val="D0E1F0"/>
    <a:srgbClr val="A5C26A"/>
    <a:srgbClr val="FFCC99"/>
    <a:srgbClr val="39471D"/>
    <a:srgbClr val="53672B"/>
    <a:srgbClr val="698236"/>
    <a:srgbClr val="83A343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2" autoAdjust="0"/>
    <p:restoredTop sz="99832" autoAdjust="0"/>
  </p:normalViewPr>
  <p:slideViewPr>
    <p:cSldViewPr snapToGrid="0" showGuides="1">
      <p:cViewPr>
        <p:scale>
          <a:sx n="100" d="100"/>
          <a:sy n="100" d="100"/>
        </p:scale>
        <p:origin x="-104" y="-1744"/>
      </p:cViewPr>
      <p:guideLst>
        <p:guide orient="horz" pos="335"/>
        <p:guide pos="307"/>
      </p:guideLst>
    </p:cSldViewPr>
  </p:slideViewPr>
  <p:outlineViewPr>
    <p:cViewPr>
      <p:scale>
        <a:sx n="33" d="100"/>
        <a:sy n="33" d="100"/>
      </p:scale>
      <p:origin x="42" y="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2166" y="-102"/>
      </p:cViewPr>
      <p:guideLst>
        <p:guide orient="horz" pos="2925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269142-2B6B-6F41-A5F3-82EF5D96D8DC}" type="doc">
      <dgm:prSet loTypeId="urn:microsoft.com/office/officeart/2005/8/layout/lProcess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D7BF35-2E21-BB46-A7D1-AF42979F2DEE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fr-FR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Technologie incrémentale intelligente qui élimine le recours aux sauvegardes complètes</a:t>
          </a:r>
          <a:endParaRPr lang="fr-FR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A16D37C6-D12E-014D-A002-8476E2249C89}" type="parTrans" cxnId="{24BC5C66-8B4A-BB40-8D72-FDDB2AA1E7E6}">
      <dgm:prSet/>
      <dgm:spPr/>
      <dgm:t>
        <a:bodyPr/>
        <a:lstStyle/>
        <a:p>
          <a:endParaRPr lang="en-US"/>
        </a:p>
      </dgm:t>
    </dgm:pt>
    <dgm:pt modelId="{2359E841-8D36-604B-93F2-8E0532F216F6}" type="sibTrans" cxnId="{24BC5C66-8B4A-BB40-8D72-FDDB2AA1E7E6}">
      <dgm:prSet/>
      <dgm:spPr/>
      <dgm:t>
        <a:bodyPr/>
        <a:lstStyle/>
        <a:p>
          <a:endParaRPr lang="en-US"/>
        </a:p>
      </dgm:t>
    </dgm:pt>
    <dgm:pt modelId="{5AEA641A-0FCC-6448-96B5-D8E17679ADBA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fr-FR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Sauvegardes « proactives » qui optimisent automatiquement l'utilisation des ressources</a:t>
          </a:r>
          <a:endParaRPr lang="fr-FR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52FE7D42-5B71-B24F-B8A4-21282E6E5E3A}" type="parTrans" cxnId="{B1A03DC2-B502-0440-A631-59731E5BB595}">
      <dgm:prSet/>
      <dgm:spPr/>
      <dgm:t>
        <a:bodyPr/>
        <a:lstStyle/>
        <a:p>
          <a:endParaRPr lang="en-US"/>
        </a:p>
      </dgm:t>
    </dgm:pt>
    <dgm:pt modelId="{5E1D16DD-F513-1445-B3A9-38722AF1C189}" type="sibTrans" cxnId="{B1A03DC2-B502-0440-A631-59731E5BB595}">
      <dgm:prSet/>
      <dgm:spPr/>
      <dgm:t>
        <a:bodyPr/>
        <a:lstStyle/>
        <a:p>
          <a:endParaRPr lang="en-US"/>
        </a:p>
      </dgm:t>
    </dgm:pt>
    <dgm:pt modelId="{656CF11C-C13C-264C-9D74-7D286AEE523F}">
      <dgm:prSet phldrT="[Text]" custT="1"/>
      <dgm:spPr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fr-FR" sz="2400" b="1" i="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  <a:t>Performant et souple</a:t>
          </a:r>
          <a:endParaRPr lang="fr-FR" sz="2400" b="1" i="0" noProof="0" dirty="0">
            <a:solidFill>
              <a:srgbClr val="D30028"/>
            </a:solidFill>
            <a:latin typeface="Calibri"/>
            <a:ea typeface="+mn-ea"/>
            <a:cs typeface="Calibri"/>
          </a:endParaRPr>
        </a:p>
      </dgm:t>
    </dgm:pt>
    <dgm:pt modelId="{BD7B845C-5373-A944-8B27-7C0C787629C1}" type="parTrans" cxnId="{A3BBB6B8-9AE0-A24C-90D9-6E1E69E92F3D}">
      <dgm:prSet/>
      <dgm:spPr/>
      <dgm:t>
        <a:bodyPr/>
        <a:lstStyle/>
        <a:p>
          <a:endParaRPr lang="en-US"/>
        </a:p>
      </dgm:t>
    </dgm:pt>
    <dgm:pt modelId="{C3E6EC04-BD98-7345-A9F6-C52848498551}" type="sibTrans" cxnId="{A3BBB6B8-9AE0-A24C-90D9-6E1E69E92F3D}">
      <dgm:prSet/>
      <dgm:spPr/>
      <dgm:t>
        <a:bodyPr/>
        <a:lstStyle/>
        <a:p>
          <a:endParaRPr lang="en-US"/>
        </a:p>
      </dgm:t>
    </dgm:pt>
    <dgm:pt modelId="{16EDC5DA-A50E-BA44-B76A-BC4A1054ED30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fr-FR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Prise en charge des disques, NAS, stockage </a:t>
          </a:r>
          <a:r>
            <a:rPr lang="fr-FR" b="0" i="0" noProof="0" dirty="0" err="1" smtClean="0">
              <a:solidFill>
                <a:srgbClr val="000000"/>
              </a:solidFill>
              <a:latin typeface="Calibri"/>
              <a:ea typeface="+mn-ea"/>
              <a:cs typeface="Calibri"/>
            </a:rPr>
            <a:t>WebDAV</a:t>
          </a:r>
          <a:r>
            <a:rPr lang="fr-FR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 dans le nuage, lecteurs et bibliothèques de bandes et clés USB</a:t>
          </a:r>
          <a:endParaRPr lang="fr-FR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314A6CC1-285C-574B-B236-6C5756F4A535}" type="parTrans" cxnId="{BE0A2481-1974-4147-92BD-A1D4427F846A}">
      <dgm:prSet/>
      <dgm:spPr/>
      <dgm:t>
        <a:bodyPr/>
        <a:lstStyle/>
        <a:p>
          <a:endParaRPr lang="en-US"/>
        </a:p>
      </dgm:t>
    </dgm:pt>
    <dgm:pt modelId="{420FEE1E-6AF7-9C4E-A901-955C5950C493}" type="sibTrans" cxnId="{BE0A2481-1974-4147-92BD-A1D4427F846A}">
      <dgm:prSet/>
      <dgm:spPr/>
      <dgm:t>
        <a:bodyPr/>
        <a:lstStyle/>
        <a:p>
          <a:endParaRPr lang="en-US"/>
        </a:p>
      </dgm:t>
    </dgm:pt>
    <dgm:pt modelId="{FEFA2648-BC62-8447-9E91-4CC8ACFEAD8F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fr-FR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Protège les ordinateurs Mac, Windows et Linux</a:t>
          </a:r>
          <a:endParaRPr lang="fr-FR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5060630B-DA7B-1D46-924E-0E522C73B83D}" type="parTrans" cxnId="{9757E7B5-6345-5041-A0A4-1542CB1DD3F4}">
      <dgm:prSet/>
      <dgm:spPr/>
      <dgm:t>
        <a:bodyPr/>
        <a:lstStyle/>
        <a:p>
          <a:endParaRPr lang="en-US"/>
        </a:p>
      </dgm:t>
    </dgm:pt>
    <dgm:pt modelId="{71A14800-838B-324B-9F04-8E265D12D204}" type="sibTrans" cxnId="{9757E7B5-6345-5041-A0A4-1542CB1DD3F4}">
      <dgm:prSet/>
      <dgm:spPr/>
      <dgm:t>
        <a:bodyPr/>
        <a:lstStyle/>
        <a:p>
          <a:endParaRPr lang="en-US"/>
        </a:p>
      </dgm:t>
    </dgm:pt>
    <dgm:pt modelId="{70B106C0-F897-5C4E-90A5-E72EEA27B9FE}">
      <dgm:prSet phldrT="[Text]" custT="1"/>
      <dgm:spPr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fr-FR" sz="2400" b="1" i="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  <a:t>Fiable et sûr</a:t>
          </a:r>
          <a:endParaRPr lang="fr-FR" sz="2400" b="1" i="0" noProof="0" dirty="0">
            <a:solidFill>
              <a:srgbClr val="D30028"/>
            </a:solidFill>
            <a:latin typeface="Calibri"/>
            <a:ea typeface="+mn-ea"/>
            <a:cs typeface="Calibri"/>
          </a:endParaRPr>
        </a:p>
      </dgm:t>
    </dgm:pt>
    <dgm:pt modelId="{FD7509F8-0F5B-5A41-9F8E-3F38266464B4}" type="parTrans" cxnId="{81B313EF-9997-3949-89A7-F0047332CEAB}">
      <dgm:prSet/>
      <dgm:spPr/>
      <dgm:t>
        <a:bodyPr/>
        <a:lstStyle/>
        <a:p>
          <a:endParaRPr lang="en-US"/>
        </a:p>
      </dgm:t>
    </dgm:pt>
    <dgm:pt modelId="{A95F6E6A-F578-DD4F-8F69-E0298898E14C}" type="sibTrans" cxnId="{81B313EF-9997-3949-89A7-F0047332CEAB}">
      <dgm:prSet/>
      <dgm:spPr/>
      <dgm:t>
        <a:bodyPr/>
        <a:lstStyle/>
        <a:p>
          <a:endParaRPr lang="en-US"/>
        </a:p>
      </dgm:t>
    </dgm:pt>
    <dgm:pt modelId="{80AEC5C9-DF83-EE4D-BD7B-49A8C5A41F29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n-US" b="0" i="0">
              <a:solidFill>
                <a:srgbClr val="000000"/>
              </a:solidFill>
              <a:latin typeface="Calibri"/>
              <a:ea typeface="+mn-ea"/>
              <a:cs typeface="Calibri"/>
            </a:rPr>
            <a:t>Restaurations ponctuelles parfaites à chaque fois, qu'ils s'agisse de quelques fichiers ou de volumes complets</a:t>
          </a:r>
        </a:p>
      </dgm:t>
    </dgm:pt>
    <dgm:pt modelId="{65BE9FAF-CF70-334B-9BD9-8B57D2D437D0}" type="parTrans" cxnId="{0F0E6DE1-3A9D-0543-B1B2-34DD891F86F3}">
      <dgm:prSet/>
      <dgm:spPr/>
      <dgm:t>
        <a:bodyPr/>
        <a:lstStyle/>
        <a:p>
          <a:endParaRPr lang="en-US"/>
        </a:p>
      </dgm:t>
    </dgm:pt>
    <dgm:pt modelId="{3922C153-17C0-E242-BA0B-A08A74B5B4DF}" type="sibTrans" cxnId="{0F0E6DE1-3A9D-0543-B1B2-34DD891F86F3}">
      <dgm:prSet/>
      <dgm:spPr/>
      <dgm:t>
        <a:bodyPr/>
        <a:lstStyle/>
        <a:p>
          <a:endParaRPr lang="en-US"/>
        </a:p>
      </dgm:t>
    </dgm:pt>
    <dgm:pt modelId="{B807422B-C9CD-BB4B-B428-92B8A414A374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fr-FR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Gestion simple de plusieurs destinations indépendantes, pour une meilleure fiabilité</a:t>
          </a:r>
          <a:endParaRPr lang="fr-FR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A58CC354-EA2F-464B-A17C-1EE92089241F}" type="parTrans" cxnId="{818DA008-43F7-6740-A898-83301AA6E9D2}">
      <dgm:prSet/>
      <dgm:spPr/>
      <dgm:t>
        <a:bodyPr/>
        <a:lstStyle/>
        <a:p>
          <a:endParaRPr lang="en-US"/>
        </a:p>
      </dgm:t>
    </dgm:pt>
    <dgm:pt modelId="{3F493A6D-1A5E-FE4C-838E-5B3D4E9D5A38}" type="sibTrans" cxnId="{818DA008-43F7-6740-A898-83301AA6E9D2}">
      <dgm:prSet/>
      <dgm:spPr/>
      <dgm:t>
        <a:bodyPr/>
        <a:lstStyle/>
        <a:p>
          <a:endParaRPr lang="en-US"/>
        </a:p>
      </dgm:t>
    </dgm:pt>
    <dgm:pt modelId="{ECC25DA8-BE1C-E14D-81F6-0E0069B427B5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fr-FR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Nettoyage automatique des disques pour supprimer les fichiers obsolètes</a:t>
          </a:r>
          <a:endParaRPr lang="fr-FR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B3E405C4-94AF-4E4B-AA9A-3B92AE8E73BE}" type="parTrans" cxnId="{A96664AD-6E14-E342-B7CB-694B732E63A7}">
      <dgm:prSet/>
      <dgm:spPr/>
      <dgm:t>
        <a:bodyPr/>
        <a:lstStyle/>
        <a:p>
          <a:endParaRPr lang="en-US"/>
        </a:p>
      </dgm:t>
    </dgm:pt>
    <dgm:pt modelId="{01A35F08-3807-9F4B-B697-21C3DF67DB00}" type="sibTrans" cxnId="{A96664AD-6E14-E342-B7CB-694B732E63A7}">
      <dgm:prSet/>
      <dgm:spPr/>
      <dgm:t>
        <a:bodyPr/>
        <a:lstStyle/>
        <a:p>
          <a:endParaRPr lang="en-US"/>
        </a:p>
      </dgm:t>
    </dgm:pt>
    <dgm:pt modelId="{6605433E-B8E2-2341-A78E-DCC438097583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fr-FR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Déduplication au niveau des fichiers pour économiser du temps et de l'espace de stockage</a:t>
          </a:r>
          <a:endParaRPr lang="fr-FR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0014E593-4DFA-CF4B-9E66-F302CC1F1561}" type="parTrans" cxnId="{894BF164-D67B-564F-AA53-73D0ACEFCF41}">
      <dgm:prSet/>
      <dgm:spPr/>
      <dgm:t>
        <a:bodyPr/>
        <a:lstStyle/>
        <a:p>
          <a:endParaRPr lang="en-US"/>
        </a:p>
      </dgm:t>
    </dgm:pt>
    <dgm:pt modelId="{F296CCB9-0FEC-0941-B2AA-6EB5036DE5E4}" type="sibTrans" cxnId="{894BF164-D67B-564F-AA53-73D0ACEFCF41}">
      <dgm:prSet/>
      <dgm:spPr/>
      <dgm:t>
        <a:bodyPr/>
        <a:lstStyle/>
        <a:p>
          <a:endParaRPr lang="en-US"/>
        </a:p>
      </dgm:t>
    </dgm:pt>
    <dgm:pt modelId="{BD995817-1C3A-8A43-B1C0-A3D007E5EB68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fr-FR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Détection et connexion automatique des clients pour assurer la protection</a:t>
          </a:r>
          <a:endParaRPr lang="fr-FR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F90DF9F8-B0B3-274F-9C3C-07CDE79664C9}" type="parTrans" cxnId="{7A567074-19E0-0E41-8635-9B55E1D8780B}">
      <dgm:prSet/>
      <dgm:spPr/>
      <dgm:t>
        <a:bodyPr/>
        <a:lstStyle/>
        <a:p>
          <a:endParaRPr lang="en-US"/>
        </a:p>
      </dgm:t>
    </dgm:pt>
    <dgm:pt modelId="{AFE8A522-6640-A540-ADBC-F60A4D5F2673}" type="sibTrans" cxnId="{7A567074-19E0-0E41-8635-9B55E1D8780B}">
      <dgm:prSet/>
      <dgm:spPr/>
      <dgm:t>
        <a:bodyPr/>
        <a:lstStyle/>
        <a:p>
          <a:endParaRPr lang="en-US"/>
        </a:p>
      </dgm:t>
    </dgm:pt>
    <dgm:pt modelId="{D06BDAD0-0812-ED4D-B9EB-F632C3E96A62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fr-FR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Gestion à distance de plusieurs serveurs Retrospect</a:t>
          </a:r>
          <a:endParaRPr lang="fr-FR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0EF48502-806C-B94D-882F-2345BEFC563D}" type="parTrans" cxnId="{DE210012-3591-124F-A4D7-1253092E8D05}">
      <dgm:prSet/>
      <dgm:spPr/>
      <dgm:t>
        <a:bodyPr/>
        <a:lstStyle/>
        <a:p>
          <a:endParaRPr lang="en-US"/>
        </a:p>
      </dgm:t>
    </dgm:pt>
    <dgm:pt modelId="{691C7FAF-F9CC-2642-80EE-DA2B7DCAA512}" type="sibTrans" cxnId="{DE210012-3591-124F-A4D7-1253092E8D05}">
      <dgm:prSet/>
      <dgm:spPr/>
      <dgm:t>
        <a:bodyPr/>
        <a:lstStyle/>
        <a:p>
          <a:endParaRPr lang="en-US"/>
        </a:p>
      </dgm:t>
    </dgm:pt>
    <dgm:pt modelId="{6A653556-061D-9D43-A6D6-2927CD523B66}">
      <dgm:prSet phldrT="[Text]" custT="1"/>
      <dgm:spPr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fr-FR" sz="2400" b="1" i="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  <a:t>Simple et automatique</a:t>
          </a:r>
          <a:endParaRPr lang="fr-FR" sz="2400" b="1" i="0" noProof="0" dirty="0">
            <a:solidFill>
              <a:srgbClr val="D30028"/>
            </a:solidFill>
            <a:latin typeface="Calibri"/>
            <a:ea typeface="+mn-ea"/>
            <a:cs typeface="Calibri"/>
          </a:endParaRPr>
        </a:p>
      </dgm:t>
    </dgm:pt>
    <dgm:pt modelId="{D5E48177-D72D-7A45-830F-ACAA57F028B3}" type="sibTrans" cxnId="{69826511-3104-C048-BF99-3F396866CDA2}">
      <dgm:prSet/>
      <dgm:spPr/>
      <dgm:t>
        <a:bodyPr/>
        <a:lstStyle/>
        <a:p>
          <a:endParaRPr lang="en-US"/>
        </a:p>
      </dgm:t>
    </dgm:pt>
    <dgm:pt modelId="{AF6FAAED-80B8-B044-BC49-16C443101859}" type="parTrans" cxnId="{69826511-3104-C048-BF99-3F396866CDA2}">
      <dgm:prSet/>
      <dgm:spPr/>
      <dgm:t>
        <a:bodyPr/>
        <a:lstStyle/>
        <a:p>
          <a:endParaRPr lang="en-US"/>
        </a:p>
      </dgm:t>
    </dgm:pt>
    <dgm:pt modelId="{C01E1C08-A8B7-CE4E-81CA-238B35150E5C}">
      <dgm:prSet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fr-FR" b="0" i="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Exécution de 16 opérations en même temps</a:t>
          </a:r>
          <a:endParaRPr lang="fr-FR" b="0" i="0" noProof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3EE3ACD0-F2C7-5044-8C59-50D7AF3116F6}" type="parTrans" cxnId="{3A7EC61E-28ED-A641-943E-6BBB039E929F}">
      <dgm:prSet/>
      <dgm:spPr/>
      <dgm:t>
        <a:bodyPr/>
        <a:lstStyle/>
        <a:p>
          <a:endParaRPr lang="en-US"/>
        </a:p>
      </dgm:t>
    </dgm:pt>
    <dgm:pt modelId="{67571568-445F-6242-B7DA-93BDF65FAC03}" type="sibTrans" cxnId="{3A7EC61E-28ED-A641-943E-6BBB039E929F}">
      <dgm:prSet/>
      <dgm:spPr/>
      <dgm:t>
        <a:bodyPr/>
        <a:lstStyle/>
        <a:p>
          <a:endParaRPr lang="en-US"/>
        </a:p>
      </dgm:t>
    </dgm:pt>
    <dgm:pt modelId="{B15A73A7-E5C8-E143-B389-234D08C69955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en-US" b="0" i="0">
              <a:solidFill>
                <a:srgbClr val="000000"/>
              </a:solidFill>
              <a:latin typeface="Calibri"/>
              <a:ea typeface="+mn-ea"/>
              <a:cs typeface="Calibri"/>
            </a:rPr>
            <a:t>Plusieurs niveaux de chiffrement pour protéger les données sauvegardées et sécuriser les communications sur le réseau</a:t>
          </a:r>
        </a:p>
      </dgm:t>
    </dgm:pt>
    <dgm:pt modelId="{921FAE7D-4A51-B04D-BFA2-3937EA3F00B1}" type="parTrans" cxnId="{FC67AAB1-BD69-7E48-BAC2-4895C4E349AB}">
      <dgm:prSet/>
      <dgm:spPr/>
      <dgm:t>
        <a:bodyPr/>
        <a:lstStyle/>
        <a:p>
          <a:endParaRPr lang="en-US"/>
        </a:p>
      </dgm:t>
    </dgm:pt>
    <dgm:pt modelId="{D5D573B3-430B-D648-BB3E-4885F469E01B}" type="sibTrans" cxnId="{FC67AAB1-BD69-7E48-BAC2-4895C4E349AB}">
      <dgm:prSet/>
      <dgm:spPr/>
      <dgm:t>
        <a:bodyPr/>
        <a:lstStyle/>
        <a:p>
          <a:endParaRPr lang="en-US"/>
        </a:p>
      </dgm:t>
    </dgm:pt>
    <dgm:pt modelId="{C662406F-80D9-324F-938B-3476F8872E28}">
      <dgm:prSet phldrT="[Text]"/>
      <dgm:spPr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buNone/>
          </a:pPr>
          <a:r>
            <a:rPr lang="fr-FR" b="0" i="0" noProof="0" dirty="0" err="1" smtClean="0">
              <a:solidFill>
                <a:srgbClr val="000000"/>
              </a:solidFill>
              <a:latin typeface="Calibri"/>
              <a:ea typeface="+mn-ea"/>
              <a:cs typeface="Calibri"/>
            </a:rPr>
            <a:t>Retrospect</a:t>
          </a:r>
          <a:r>
            <a:rPr lang="fr-FR" b="0" i="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 s'appuie sur plus de 20 ans d'expérience en matière de stockage en réseau sous Mac OS</a:t>
          </a:r>
          <a:endParaRPr lang="fr-FR" b="0" i="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gm:t>
    </dgm:pt>
    <dgm:pt modelId="{80A2B484-7DAD-4E43-9838-CBAF197904CC}" type="parTrans" cxnId="{1D6EE549-3FE1-414E-9FAF-3379D5D69D0B}">
      <dgm:prSet/>
      <dgm:spPr/>
      <dgm:t>
        <a:bodyPr/>
        <a:lstStyle/>
        <a:p>
          <a:endParaRPr lang="en-US"/>
        </a:p>
      </dgm:t>
    </dgm:pt>
    <dgm:pt modelId="{399BE3DE-0EAC-6D4D-BB46-067F96D10260}" type="sibTrans" cxnId="{1D6EE549-3FE1-414E-9FAF-3379D5D69D0B}">
      <dgm:prSet/>
      <dgm:spPr/>
      <dgm:t>
        <a:bodyPr/>
        <a:lstStyle/>
        <a:p>
          <a:endParaRPr lang="en-US"/>
        </a:p>
      </dgm:t>
    </dgm:pt>
    <dgm:pt modelId="{B33EFE89-433D-6F44-90CB-7E4AF194BA56}" type="pres">
      <dgm:prSet presAssocID="{C8269142-2B6B-6F41-A5F3-82EF5D96D8D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CEC810-4A27-1547-9DB6-C6757229C6DC}" type="pres">
      <dgm:prSet presAssocID="{6A653556-061D-9D43-A6D6-2927CD523B66}" presName="compNode" presStyleCnt="0"/>
      <dgm:spPr/>
      <dgm:t>
        <a:bodyPr/>
        <a:lstStyle/>
        <a:p>
          <a:endParaRPr lang="en-US"/>
        </a:p>
      </dgm:t>
    </dgm:pt>
    <dgm:pt modelId="{78562BE1-B607-EE41-88E1-B5214349A550}" type="pres">
      <dgm:prSet presAssocID="{6A653556-061D-9D43-A6D6-2927CD523B66}" presName="aNode" presStyleLbl="bgShp" presStyleIdx="0" presStyleCnt="3"/>
      <dgm:spPr/>
      <dgm:t>
        <a:bodyPr/>
        <a:lstStyle/>
        <a:p>
          <a:endParaRPr lang="en-US"/>
        </a:p>
      </dgm:t>
    </dgm:pt>
    <dgm:pt modelId="{3A205042-E08C-6D46-907A-FD52F5E7AA11}" type="pres">
      <dgm:prSet presAssocID="{6A653556-061D-9D43-A6D6-2927CD523B66}" presName="textNode" presStyleLbl="bgShp" presStyleIdx="0" presStyleCnt="3"/>
      <dgm:spPr/>
      <dgm:t>
        <a:bodyPr/>
        <a:lstStyle/>
        <a:p>
          <a:endParaRPr lang="en-US"/>
        </a:p>
      </dgm:t>
    </dgm:pt>
    <dgm:pt modelId="{177AF256-C7A9-3248-8607-52ED9FA382F2}" type="pres">
      <dgm:prSet presAssocID="{6A653556-061D-9D43-A6D6-2927CD523B66}" presName="compChildNode" presStyleCnt="0"/>
      <dgm:spPr/>
      <dgm:t>
        <a:bodyPr/>
        <a:lstStyle/>
        <a:p>
          <a:endParaRPr lang="en-US"/>
        </a:p>
      </dgm:t>
    </dgm:pt>
    <dgm:pt modelId="{92527E02-0B5A-8149-94F1-72CB7E1E27D1}" type="pres">
      <dgm:prSet presAssocID="{6A653556-061D-9D43-A6D6-2927CD523B66}" presName="theInnerList" presStyleCnt="0"/>
      <dgm:spPr/>
      <dgm:t>
        <a:bodyPr/>
        <a:lstStyle/>
        <a:p>
          <a:endParaRPr lang="en-US"/>
        </a:p>
      </dgm:t>
    </dgm:pt>
    <dgm:pt modelId="{EDCAA05D-14BE-AB41-A78D-40DF96FAABC0}" type="pres">
      <dgm:prSet presAssocID="{A0D7BF35-2E21-BB46-A7D1-AF42979F2DEE}" presName="childNode" presStyleLbl="node1" presStyleIdx="0" presStyleCnt="13" custLinFactY="-15639" custLinFactNeighborY="-1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29858E6-2621-E948-A3B1-E214577D4B55}" type="pres">
      <dgm:prSet presAssocID="{A0D7BF35-2E21-BB46-A7D1-AF42979F2DEE}" presName="aSpace2" presStyleCnt="0"/>
      <dgm:spPr/>
      <dgm:t>
        <a:bodyPr/>
        <a:lstStyle/>
        <a:p>
          <a:endParaRPr lang="en-US"/>
        </a:p>
      </dgm:t>
    </dgm:pt>
    <dgm:pt modelId="{5547F623-E81D-484F-BE8C-468622BC7CDB}" type="pres">
      <dgm:prSet presAssocID="{5AEA641A-0FCC-6448-96B5-D8E17679ADBA}" presName="childNode" presStyleLbl="node1" presStyleIdx="1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8A1BBD-82E7-AB4A-B7D2-9C3C2345C845}" type="pres">
      <dgm:prSet presAssocID="{5AEA641A-0FCC-6448-96B5-D8E17679ADBA}" presName="aSpace2" presStyleCnt="0"/>
      <dgm:spPr/>
      <dgm:t>
        <a:bodyPr/>
        <a:lstStyle/>
        <a:p>
          <a:endParaRPr lang="en-US"/>
        </a:p>
      </dgm:t>
    </dgm:pt>
    <dgm:pt modelId="{3EDBE70F-50EA-9E41-BB4B-D9FF4405B40F}" type="pres">
      <dgm:prSet presAssocID="{ECC25DA8-BE1C-E14D-81F6-0E0069B427B5}" presName="childNode" presStyleLbl="node1" presStyleIdx="2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CD3A2F-3E8F-E040-85FC-A5C1630945B8}" type="pres">
      <dgm:prSet presAssocID="{ECC25DA8-BE1C-E14D-81F6-0E0069B427B5}" presName="aSpace2" presStyleCnt="0"/>
      <dgm:spPr/>
      <dgm:t>
        <a:bodyPr/>
        <a:lstStyle/>
        <a:p>
          <a:endParaRPr lang="en-US"/>
        </a:p>
      </dgm:t>
    </dgm:pt>
    <dgm:pt modelId="{66A9BEFD-1D56-E74C-B1A3-B5ECB9779959}" type="pres">
      <dgm:prSet presAssocID="{6605433E-B8E2-2341-A78E-DCC438097583}" presName="childNode" presStyleLbl="node1" presStyleIdx="3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6C9C5A-EA68-B241-8EBE-21CA2BC2C2EB}" type="pres">
      <dgm:prSet presAssocID="{6605433E-B8E2-2341-A78E-DCC438097583}" presName="aSpace2" presStyleCnt="0"/>
      <dgm:spPr/>
      <dgm:t>
        <a:bodyPr/>
        <a:lstStyle/>
        <a:p>
          <a:endParaRPr lang="en-US"/>
        </a:p>
      </dgm:t>
    </dgm:pt>
    <dgm:pt modelId="{30221CC3-8E2F-8648-9E01-91BCE83BFB5E}" type="pres">
      <dgm:prSet presAssocID="{BD995817-1C3A-8A43-B1C0-A3D007E5EB68}" presName="childNode" presStyleLbl="node1" presStyleIdx="4" presStyleCnt="13" custLinFactY="-1563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B31BAC-E608-5140-B696-6A9E5F7AAF96}" type="pres">
      <dgm:prSet presAssocID="{6A653556-061D-9D43-A6D6-2927CD523B66}" presName="aSpace" presStyleCnt="0"/>
      <dgm:spPr/>
      <dgm:t>
        <a:bodyPr/>
        <a:lstStyle/>
        <a:p>
          <a:endParaRPr lang="en-US"/>
        </a:p>
      </dgm:t>
    </dgm:pt>
    <dgm:pt modelId="{C4BC6B51-9321-E14F-AEF9-45A968C5FFC6}" type="pres">
      <dgm:prSet presAssocID="{656CF11C-C13C-264C-9D74-7D286AEE523F}" presName="compNode" presStyleCnt="0"/>
      <dgm:spPr/>
      <dgm:t>
        <a:bodyPr/>
        <a:lstStyle/>
        <a:p>
          <a:endParaRPr lang="en-US"/>
        </a:p>
      </dgm:t>
    </dgm:pt>
    <dgm:pt modelId="{F1A3CAA5-C7A4-9A40-9049-5A6838BAB039}" type="pres">
      <dgm:prSet presAssocID="{656CF11C-C13C-264C-9D74-7D286AEE523F}" presName="aNode" presStyleLbl="bgShp" presStyleIdx="1" presStyleCnt="3"/>
      <dgm:spPr/>
      <dgm:t>
        <a:bodyPr/>
        <a:lstStyle/>
        <a:p>
          <a:endParaRPr lang="en-US"/>
        </a:p>
      </dgm:t>
    </dgm:pt>
    <dgm:pt modelId="{D231C516-2A5E-A94C-86D0-7A4A5F8C23AE}" type="pres">
      <dgm:prSet presAssocID="{656CF11C-C13C-264C-9D74-7D286AEE523F}" presName="textNode" presStyleLbl="bgShp" presStyleIdx="1" presStyleCnt="3"/>
      <dgm:spPr/>
      <dgm:t>
        <a:bodyPr/>
        <a:lstStyle/>
        <a:p>
          <a:endParaRPr lang="en-US"/>
        </a:p>
      </dgm:t>
    </dgm:pt>
    <dgm:pt modelId="{0EE48E96-2756-C241-9C31-0AC4C438A444}" type="pres">
      <dgm:prSet presAssocID="{656CF11C-C13C-264C-9D74-7D286AEE523F}" presName="compChildNode" presStyleCnt="0"/>
      <dgm:spPr/>
      <dgm:t>
        <a:bodyPr/>
        <a:lstStyle/>
        <a:p>
          <a:endParaRPr lang="en-US"/>
        </a:p>
      </dgm:t>
    </dgm:pt>
    <dgm:pt modelId="{16DF1B8E-7942-AC4B-B813-1C6CF68868D7}" type="pres">
      <dgm:prSet presAssocID="{656CF11C-C13C-264C-9D74-7D286AEE523F}" presName="theInnerList" presStyleCnt="0"/>
      <dgm:spPr/>
      <dgm:t>
        <a:bodyPr/>
        <a:lstStyle/>
        <a:p>
          <a:endParaRPr lang="en-US"/>
        </a:p>
      </dgm:t>
    </dgm:pt>
    <dgm:pt modelId="{CCEB16C6-D7F8-CD41-A353-E7664FE7810D}" type="pres">
      <dgm:prSet presAssocID="{16EDC5DA-A50E-BA44-B76A-BC4A1054ED30}" presName="childNode" presStyleLbl="node1" presStyleIdx="5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1ECE93-47EA-F849-925A-02F8D2F95182}" type="pres">
      <dgm:prSet presAssocID="{16EDC5DA-A50E-BA44-B76A-BC4A1054ED30}" presName="aSpace2" presStyleCnt="0"/>
      <dgm:spPr/>
      <dgm:t>
        <a:bodyPr/>
        <a:lstStyle/>
        <a:p>
          <a:endParaRPr lang="en-US"/>
        </a:p>
      </dgm:t>
    </dgm:pt>
    <dgm:pt modelId="{A89C7632-C3CD-CB4E-9489-8CCC4679E2D4}" type="pres">
      <dgm:prSet presAssocID="{FEFA2648-BC62-8447-9E91-4CC8ACFEAD8F}" presName="childNode" presStyleLbl="node1" presStyleIdx="6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F4A0B6-5D20-AB43-A7E0-A29B148C8F7E}" type="pres">
      <dgm:prSet presAssocID="{FEFA2648-BC62-8447-9E91-4CC8ACFEAD8F}" presName="aSpace2" presStyleCnt="0"/>
      <dgm:spPr/>
      <dgm:t>
        <a:bodyPr/>
        <a:lstStyle/>
        <a:p>
          <a:endParaRPr lang="en-US"/>
        </a:p>
      </dgm:t>
    </dgm:pt>
    <dgm:pt modelId="{A94C8592-8CF2-8749-95A9-B76204FB5581}" type="pres">
      <dgm:prSet presAssocID="{C01E1C08-A8B7-CE4E-81CA-238B35150E5C}" presName="childNode" presStyleLbl="node1" presStyleIdx="7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DB00EB-A255-D844-8C57-70697B360A26}" type="pres">
      <dgm:prSet presAssocID="{C01E1C08-A8B7-CE4E-81CA-238B35150E5C}" presName="aSpace2" presStyleCnt="0"/>
      <dgm:spPr/>
      <dgm:t>
        <a:bodyPr/>
        <a:lstStyle/>
        <a:p>
          <a:endParaRPr lang="en-US"/>
        </a:p>
      </dgm:t>
    </dgm:pt>
    <dgm:pt modelId="{F453633F-68BB-A442-98D9-78C33171EC32}" type="pres">
      <dgm:prSet presAssocID="{D06BDAD0-0812-ED4D-B9EB-F632C3E96A62}" presName="childNode" presStyleLbl="node1" presStyleIdx="8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366EE7-04D4-9346-BE35-7F30F1A40539}" type="pres">
      <dgm:prSet presAssocID="{656CF11C-C13C-264C-9D74-7D286AEE523F}" presName="aSpace" presStyleCnt="0"/>
      <dgm:spPr/>
      <dgm:t>
        <a:bodyPr/>
        <a:lstStyle/>
        <a:p>
          <a:endParaRPr lang="en-US"/>
        </a:p>
      </dgm:t>
    </dgm:pt>
    <dgm:pt modelId="{934476B8-29F9-5542-B3A9-CB6F90C4851B}" type="pres">
      <dgm:prSet presAssocID="{70B106C0-F897-5C4E-90A5-E72EEA27B9FE}" presName="compNode" presStyleCnt="0"/>
      <dgm:spPr/>
      <dgm:t>
        <a:bodyPr/>
        <a:lstStyle/>
        <a:p>
          <a:endParaRPr lang="en-US"/>
        </a:p>
      </dgm:t>
    </dgm:pt>
    <dgm:pt modelId="{A2801320-5A4C-2B4A-92F7-91AF4E937D9F}" type="pres">
      <dgm:prSet presAssocID="{70B106C0-F897-5C4E-90A5-E72EEA27B9FE}" presName="aNode" presStyleLbl="bgShp" presStyleIdx="2" presStyleCnt="3"/>
      <dgm:spPr/>
      <dgm:t>
        <a:bodyPr/>
        <a:lstStyle/>
        <a:p>
          <a:endParaRPr lang="en-US"/>
        </a:p>
      </dgm:t>
    </dgm:pt>
    <dgm:pt modelId="{3038CB42-137F-E44E-BEEA-E0BFD0A6CF5E}" type="pres">
      <dgm:prSet presAssocID="{70B106C0-F897-5C4E-90A5-E72EEA27B9FE}" presName="textNode" presStyleLbl="bgShp" presStyleIdx="2" presStyleCnt="3"/>
      <dgm:spPr/>
      <dgm:t>
        <a:bodyPr/>
        <a:lstStyle/>
        <a:p>
          <a:endParaRPr lang="en-US"/>
        </a:p>
      </dgm:t>
    </dgm:pt>
    <dgm:pt modelId="{A6058206-88F8-1348-A950-0FDC3B8DD8C8}" type="pres">
      <dgm:prSet presAssocID="{70B106C0-F897-5C4E-90A5-E72EEA27B9FE}" presName="compChildNode" presStyleCnt="0"/>
      <dgm:spPr/>
      <dgm:t>
        <a:bodyPr/>
        <a:lstStyle/>
        <a:p>
          <a:endParaRPr lang="en-US"/>
        </a:p>
      </dgm:t>
    </dgm:pt>
    <dgm:pt modelId="{9D7C35E6-B67E-2A42-8273-34424F94F8FC}" type="pres">
      <dgm:prSet presAssocID="{70B106C0-F897-5C4E-90A5-E72EEA27B9FE}" presName="theInnerList" presStyleCnt="0"/>
      <dgm:spPr/>
      <dgm:t>
        <a:bodyPr/>
        <a:lstStyle/>
        <a:p>
          <a:endParaRPr lang="en-US"/>
        </a:p>
      </dgm:t>
    </dgm:pt>
    <dgm:pt modelId="{A6936844-184E-4C47-AAFE-4DE7DA23A285}" type="pres">
      <dgm:prSet presAssocID="{80AEC5C9-DF83-EE4D-BD7B-49A8C5A41F29}" presName="childNode" presStyleLbl="node1" presStyleIdx="9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522D65-28CE-5540-8860-E585B756DA97}" type="pres">
      <dgm:prSet presAssocID="{80AEC5C9-DF83-EE4D-BD7B-49A8C5A41F29}" presName="aSpace2" presStyleCnt="0"/>
      <dgm:spPr/>
      <dgm:t>
        <a:bodyPr/>
        <a:lstStyle/>
        <a:p>
          <a:endParaRPr lang="en-US"/>
        </a:p>
      </dgm:t>
    </dgm:pt>
    <dgm:pt modelId="{869A2F6F-2B8B-0046-85B7-40B6AFB5BDB4}" type="pres">
      <dgm:prSet presAssocID="{B807422B-C9CD-BB4B-B428-92B8A414A374}" presName="childNode" presStyleLbl="node1" presStyleIdx="10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D7630-DB13-8343-9C23-EEA5920ABC79}" type="pres">
      <dgm:prSet presAssocID="{B807422B-C9CD-BB4B-B428-92B8A414A374}" presName="aSpace2" presStyleCnt="0"/>
      <dgm:spPr/>
      <dgm:t>
        <a:bodyPr/>
        <a:lstStyle/>
        <a:p>
          <a:endParaRPr lang="en-US"/>
        </a:p>
      </dgm:t>
    </dgm:pt>
    <dgm:pt modelId="{EF623F2C-5776-7C42-BA96-3EA222ED1280}" type="pres">
      <dgm:prSet presAssocID="{B15A73A7-E5C8-E143-B389-234D08C69955}" presName="childNode" presStyleLbl="node1" presStyleIdx="11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E99567-76B1-1C4F-8C51-0BF7BB11705A}" type="pres">
      <dgm:prSet presAssocID="{B15A73A7-E5C8-E143-B389-234D08C69955}" presName="aSpace2" presStyleCnt="0"/>
      <dgm:spPr/>
      <dgm:t>
        <a:bodyPr/>
        <a:lstStyle/>
        <a:p>
          <a:endParaRPr lang="en-US"/>
        </a:p>
      </dgm:t>
    </dgm:pt>
    <dgm:pt modelId="{9B4E39C0-9343-5E44-8461-68E017E5A7AA}" type="pres">
      <dgm:prSet presAssocID="{C662406F-80D9-324F-938B-3476F8872E28}" presName="childNode" presStyleLbl="node1" presStyleIdx="12" presStyleCnt="13" custLinFactY="-9257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567074-19E0-0E41-8635-9B55E1D8780B}" srcId="{6A653556-061D-9D43-A6D6-2927CD523B66}" destId="{BD995817-1C3A-8A43-B1C0-A3D007E5EB68}" srcOrd="4" destOrd="0" parTransId="{F90DF9F8-B0B3-274F-9C3C-07CDE79664C9}" sibTransId="{AFE8A522-6640-A540-ADBC-F60A4D5F2673}"/>
    <dgm:cxn modelId="{4B4817E9-8D32-4995-85F2-1BFF7D37E4A5}" type="presOf" srcId="{D06BDAD0-0812-ED4D-B9EB-F632C3E96A62}" destId="{F453633F-68BB-A442-98D9-78C33171EC32}" srcOrd="0" destOrd="0" presId="urn:microsoft.com/office/officeart/2005/8/layout/lProcess2"/>
    <dgm:cxn modelId="{4FFF7FBF-E4D6-4019-B02E-791139DB6DDD}" type="presOf" srcId="{5AEA641A-0FCC-6448-96B5-D8E17679ADBA}" destId="{5547F623-E81D-484F-BE8C-468622BC7CDB}" srcOrd="0" destOrd="0" presId="urn:microsoft.com/office/officeart/2005/8/layout/lProcess2"/>
    <dgm:cxn modelId="{A3BBB6B8-9AE0-A24C-90D9-6E1E69E92F3D}" srcId="{C8269142-2B6B-6F41-A5F3-82EF5D96D8DC}" destId="{656CF11C-C13C-264C-9D74-7D286AEE523F}" srcOrd="1" destOrd="0" parTransId="{BD7B845C-5373-A944-8B27-7C0C787629C1}" sibTransId="{C3E6EC04-BD98-7345-A9F6-C52848498551}"/>
    <dgm:cxn modelId="{FC67AAB1-BD69-7E48-BAC2-4895C4E349AB}" srcId="{70B106C0-F897-5C4E-90A5-E72EEA27B9FE}" destId="{B15A73A7-E5C8-E143-B389-234D08C69955}" srcOrd="2" destOrd="0" parTransId="{921FAE7D-4A51-B04D-BFA2-3937EA3F00B1}" sibTransId="{D5D573B3-430B-D648-BB3E-4885F469E01B}"/>
    <dgm:cxn modelId="{B7A772CC-7440-4DDD-A726-3677C7E5C964}" type="presOf" srcId="{656CF11C-C13C-264C-9D74-7D286AEE523F}" destId="{D231C516-2A5E-A94C-86D0-7A4A5F8C23AE}" srcOrd="1" destOrd="0" presId="urn:microsoft.com/office/officeart/2005/8/layout/lProcess2"/>
    <dgm:cxn modelId="{645AF06B-1A74-497F-90B2-7E2EFCB9C473}" type="presOf" srcId="{6605433E-B8E2-2341-A78E-DCC438097583}" destId="{66A9BEFD-1D56-E74C-B1A3-B5ECB9779959}" srcOrd="0" destOrd="0" presId="urn:microsoft.com/office/officeart/2005/8/layout/lProcess2"/>
    <dgm:cxn modelId="{B6B976D7-90C0-49EC-BE89-B5B937A333F4}" type="presOf" srcId="{FEFA2648-BC62-8447-9E91-4CC8ACFEAD8F}" destId="{A89C7632-C3CD-CB4E-9489-8CCC4679E2D4}" srcOrd="0" destOrd="0" presId="urn:microsoft.com/office/officeart/2005/8/layout/lProcess2"/>
    <dgm:cxn modelId="{3A7EC61E-28ED-A641-943E-6BBB039E929F}" srcId="{656CF11C-C13C-264C-9D74-7D286AEE523F}" destId="{C01E1C08-A8B7-CE4E-81CA-238B35150E5C}" srcOrd="2" destOrd="0" parTransId="{3EE3ACD0-F2C7-5044-8C59-50D7AF3116F6}" sibTransId="{67571568-445F-6242-B7DA-93BDF65FAC03}"/>
    <dgm:cxn modelId="{69826511-3104-C048-BF99-3F396866CDA2}" srcId="{C8269142-2B6B-6F41-A5F3-82EF5D96D8DC}" destId="{6A653556-061D-9D43-A6D6-2927CD523B66}" srcOrd="0" destOrd="0" parTransId="{AF6FAAED-80B8-B044-BC49-16C443101859}" sibTransId="{D5E48177-D72D-7A45-830F-ACAA57F028B3}"/>
    <dgm:cxn modelId="{33DE82F6-437B-4CBB-A67C-49678963F0AA}" type="presOf" srcId="{80AEC5C9-DF83-EE4D-BD7B-49A8C5A41F29}" destId="{A6936844-184E-4C47-AAFE-4DE7DA23A285}" srcOrd="0" destOrd="0" presId="urn:microsoft.com/office/officeart/2005/8/layout/lProcess2"/>
    <dgm:cxn modelId="{69B6BE6B-C933-4381-8028-3E5DCBC18415}" type="presOf" srcId="{B807422B-C9CD-BB4B-B428-92B8A414A374}" destId="{869A2F6F-2B8B-0046-85B7-40B6AFB5BDB4}" srcOrd="0" destOrd="0" presId="urn:microsoft.com/office/officeart/2005/8/layout/lProcess2"/>
    <dgm:cxn modelId="{842ED139-F271-4A03-B7B3-5A38F7ACCF24}" type="presOf" srcId="{70B106C0-F897-5C4E-90A5-E72EEA27B9FE}" destId="{3038CB42-137F-E44E-BEEA-E0BFD0A6CF5E}" srcOrd="1" destOrd="0" presId="urn:microsoft.com/office/officeart/2005/8/layout/lProcess2"/>
    <dgm:cxn modelId="{24BC5C66-8B4A-BB40-8D72-FDDB2AA1E7E6}" srcId="{6A653556-061D-9D43-A6D6-2927CD523B66}" destId="{A0D7BF35-2E21-BB46-A7D1-AF42979F2DEE}" srcOrd="0" destOrd="0" parTransId="{A16D37C6-D12E-014D-A002-8476E2249C89}" sibTransId="{2359E841-8D36-604B-93F2-8E0532F216F6}"/>
    <dgm:cxn modelId="{B1A03DC2-B502-0440-A631-59731E5BB595}" srcId="{6A653556-061D-9D43-A6D6-2927CD523B66}" destId="{5AEA641A-0FCC-6448-96B5-D8E17679ADBA}" srcOrd="1" destOrd="0" parTransId="{52FE7D42-5B71-B24F-B8A4-21282E6E5E3A}" sibTransId="{5E1D16DD-F513-1445-B3A9-38722AF1C189}"/>
    <dgm:cxn modelId="{47B426B9-FC8A-4F4B-9E4A-6B9896E36197}" type="presOf" srcId="{B15A73A7-E5C8-E143-B389-234D08C69955}" destId="{EF623F2C-5776-7C42-BA96-3EA222ED1280}" srcOrd="0" destOrd="0" presId="urn:microsoft.com/office/officeart/2005/8/layout/lProcess2"/>
    <dgm:cxn modelId="{894BF164-D67B-564F-AA53-73D0ACEFCF41}" srcId="{6A653556-061D-9D43-A6D6-2927CD523B66}" destId="{6605433E-B8E2-2341-A78E-DCC438097583}" srcOrd="3" destOrd="0" parTransId="{0014E593-4DFA-CF4B-9E66-F302CC1F1561}" sibTransId="{F296CCB9-0FEC-0941-B2AA-6EB5036DE5E4}"/>
    <dgm:cxn modelId="{BE0A2481-1974-4147-92BD-A1D4427F846A}" srcId="{656CF11C-C13C-264C-9D74-7D286AEE523F}" destId="{16EDC5DA-A50E-BA44-B76A-BC4A1054ED30}" srcOrd="0" destOrd="0" parTransId="{314A6CC1-285C-574B-B236-6C5756F4A535}" sibTransId="{420FEE1E-6AF7-9C4E-A901-955C5950C493}"/>
    <dgm:cxn modelId="{CD5A0B03-C737-4304-920F-56E08CA41D4D}" type="presOf" srcId="{C8269142-2B6B-6F41-A5F3-82EF5D96D8DC}" destId="{B33EFE89-433D-6F44-90CB-7E4AF194BA56}" srcOrd="0" destOrd="0" presId="urn:microsoft.com/office/officeart/2005/8/layout/lProcess2"/>
    <dgm:cxn modelId="{072221DA-B70D-4728-B382-0EC618659018}" type="presOf" srcId="{656CF11C-C13C-264C-9D74-7D286AEE523F}" destId="{F1A3CAA5-C7A4-9A40-9049-5A6838BAB039}" srcOrd="0" destOrd="0" presId="urn:microsoft.com/office/officeart/2005/8/layout/lProcess2"/>
    <dgm:cxn modelId="{818DA008-43F7-6740-A898-83301AA6E9D2}" srcId="{70B106C0-F897-5C4E-90A5-E72EEA27B9FE}" destId="{B807422B-C9CD-BB4B-B428-92B8A414A374}" srcOrd="1" destOrd="0" parTransId="{A58CC354-EA2F-464B-A17C-1EE92089241F}" sibTransId="{3F493A6D-1A5E-FE4C-838E-5B3D4E9D5A38}"/>
    <dgm:cxn modelId="{298C3B2A-F7A8-452D-97BF-A57CA38957A1}" type="presOf" srcId="{16EDC5DA-A50E-BA44-B76A-BC4A1054ED30}" destId="{CCEB16C6-D7F8-CD41-A353-E7664FE7810D}" srcOrd="0" destOrd="0" presId="urn:microsoft.com/office/officeart/2005/8/layout/lProcess2"/>
    <dgm:cxn modelId="{DE210012-3591-124F-A4D7-1253092E8D05}" srcId="{656CF11C-C13C-264C-9D74-7D286AEE523F}" destId="{D06BDAD0-0812-ED4D-B9EB-F632C3E96A62}" srcOrd="3" destOrd="0" parTransId="{0EF48502-806C-B94D-882F-2345BEFC563D}" sibTransId="{691C7FAF-F9CC-2642-80EE-DA2B7DCAA512}"/>
    <dgm:cxn modelId="{F4867291-7F6B-4EF4-9521-02301ED1A523}" type="presOf" srcId="{BD995817-1C3A-8A43-B1C0-A3D007E5EB68}" destId="{30221CC3-8E2F-8648-9E01-91BCE83BFB5E}" srcOrd="0" destOrd="0" presId="urn:microsoft.com/office/officeart/2005/8/layout/lProcess2"/>
    <dgm:cxn modelId="{6DB4F361-3FED-4ED8-8A91-9AB5751425CE}" type="presOf" srcId="{6A653556-061D-9D43-A6D6-2927CD523B66}" destId="{78562BE1-B607-EE41-88E1-B5214349A550}" srcOrd="0" destOrd="0" presId="urn:microsoft.com/office/officeart/2005/8/layout/lProcess2"/>
    <dgm:cxn modelId="{81B313EF-9997-3949-89A7-F0047332CEAB}" srcId="{C8269142-2B6B-6F41-A5F3-82EF5D96D8DC}" destId="{70B106C0-F897-5C4E-90A5-E72EEA27B9FE}" srcOrd="2" destOrd="0" parTransId="{FD7509F8-0F5B-5A41-9F8E-3F38266464B4}" sibTransId="{A95F6E6A-F578-DD4F-8F69-E0298898E14C}"/>
    <dgm:cxn modelId="{F8EC492C-703E-4EE4-8E31-23BA89A58E00}" type="presOf" srcId="{6A653556-061D-9D43-A6D6-2927CD523B66}" destId="{3A205042-E08C-6D46-907A-FD52F5E7AA11}" srcOrd="1" destOrd="0" presId="urn:microsoft.com/office/officeart/2005/8/layout/lProcess2"/>
    <dgm:cxn modelId="{BAE591DB-92D9-48B1-BC34-EC938F501C2D}" type="presOf" srcId="{ECC25DA8-BE1C-E14D-81F6-0E0069B427B5}" destId="{3EDBE70F-50EA-9E41-BB4B-D9FF4405B40F}" srcOrd="0" destOrd="0" presId="urn:microsoft.com/office/officeart/2005/8/layout/lProcess2"/>
    <dgm:cxn modelId="{9757E7B5-6345-5041-A0A4-1542CB1DD3F4}" srcId="{656CF11C-C13C-264C-9D74-7D286AEE523F}" destId="{FEFA2648-BC62-8447-9E91-4CC8ACFEAD8F}" srcOrd="1" destOrd="0" parTransId="{5060630B-DA7B-1D46-924E-0E522C73B83D}" sibTransId="{71A14800-838B-324B-9F04-8E265D12D204}"/>
    <dgm:cxn modelId="{6C286305-C8C0-4F58-8ADE-F7FDF6D659D1}" type="presOf" srcId="{A0D7BF35-2E21-BB46-A7D1-AF42979F2DEE}" destId="{EDCAA05D-14BE-AB41-A78D-40DF96FAABC0}" srcOrd="0" destOrd="0" presId="urn:microsoft.com/office/officeart/2005/8/layout/lProcess2"/>
    <dgm:cxn modelId="{58E70CAC-B9F2-4D3C-9972-C1C156D44641}" type="presOf" srcId="{70B106C0-F897-5C4E-90A5-E72EEA27B9FE}" destId="{A2801320-5A4C-2B4A-92F7-91AF4E937D9F}" srcOrd="0" destOrd="0" presId="urn:microsoft.com/office/officeart/2005/8/layout/lProcess2"/>
    <dgm:cxn modelId="{DFCAFF57-ADF3-4265-ACB2-51D7C51EC57E}" type="presOf" srcId="{C01E1C08-A8B7-CE4E-81CA-238B35150E5C}" destId="{A94C8592-8CF2-8749-95A9-B76204FB5581}" srcOrd="0" destOrd="0" presId="urn:microsoft.com/office/officeart/2005/8/layout/lProcess2"/>
    <dgm:cxn modelId="{11045D8F-B0EF-4B1B-9E89-8449FE90470D}" type="presOf" srcId="{C662406F-80D9-324F-938B-3476F8872E28}" destId="{9B4E39C0-9343-5E44-8461-68E017E5A7AA}" srcOrd="0" destOrd="0" presId="urn:microsoft.com/office/officeart/2005/8/layout/lProcess2"/>
    <dgm:cxn modelId="{0F0E6DE1-3A9D-0543-B1B2-34DD891F86F3}" srcId="{70B106C0-F897-5C4E-90A5-E72EEA27B9FE}" destId="{80AEC5C9-DF83-EE4D-BD7B-49A8C5A41F29}" srcOrd="0" destOrd="0" parTransId="{65BE9FAF-CF70-334B-9BD9-8B57D2D437D0}" sibTransId="{3922C153-17C0-E242-BA0B-A08A74B5B4DF}"/>
    <dgm:cxn modelId="{A96664AD-6E14-E342-B7CB-694B732E63A7}" srcId="{6A653556-061D-9D43-A6D6-2927CD523B66}" destId="{ECC25DA8-BE1C-E14D-81F6-0E0069B427B5}" srcOrd="2" destOrd="0" parTransId="{B3E405C4-94AF-4E4B-AA9A-3B92AE8E73BE}" sibTransId="{01A35F08-3807-9F4B-B697-21C3DF67DB00}"/>
    <dgm:cxn modelId="{1D6EE549-3FE1-414E-9FAF-3379D5D69D0B}" srcId="{70B106C0-F897-5C4E-90A5-E72EEA27B9FE}" destId="{C662406F-80D9-324F-938B-3476F8872E28}" srcOrd="3" destOrd="0" parTransId="{80A2B484-7DAD-4E43-9838-CBAF197904CC}" sibTransId="{399BE3DE-0EAC-6D4D-BB46-067F96D10260}"/>
    <dgm:cxn modelId="{D1D28F81-2FB2-4DD4-8A1E-AD227F35FDDB}" type="presParOf" srcId="{B33EFE89-433D-6F44-90CB-7E4AF194BA56}" destId="{A4CEC810-4A27-1547-9DB6-C6757229C6DC}" srcOrd="0" destOrd="0" presId="urn:microsoft.com/office/officeart/2005/8/layout/lProcess2"/>
    <dgm:cxn modelId="{05FD7973-72DB-4E22-9D1C-4435B9156F65}" type="presParOf" srcId="{A4CEC810-4A27-1547-9DB6-C6757229C6DC}" destId="{78562BE1-B607-EE41-88E1-B5214349A550}" srcOrd="0" destOrd="0" presId="urn:microsoft.com/office/officeart/2005/8/layout/lProcess2"/>
    <dgm:cxn modelId="{35C7E321-C153-4DB1-AEDB-2AEB825618AF}" type="presParOf" srcId="{A4CEC810-4A27-1547-9DB6-C6757229C6DC}" destId="{3A205042-E08C-6D46-907A-FD52F5E7AA11}" srcOrd="1" destOrd="0" presId="urn:microsoft.com/office/officeart/2005/8/layout/lProcess2"/>
    <dgm:cxn modelId="{57558419-D188-42D3-82A0-1344CE20E6C0}" type="presParOf" srcId="{A4CEC810-4A27-1547-9DB6-C6757229C6DC}" destId="{177AF256-C7A9-3248-8607-52ED9FA382F2}" srcOrd="2" destOrd="0" presId="urn:microsoft.com/office/officeart/2005/8/layout/lProcess2"/>
    <dgm:cxn modelId="{B26A1F36-1B3A-4196-AAA9-255321ADAA13}" type="presParOf" srcId="{177AF256-C7A9-3248-8607-52ED9FA382F2}" destId="{92527E02-0B5A-8149-94F1-72CB7E1E27D1}" srcOrd="0" destOrd="0" presId="urn:microsoft.com/office/officeart/2005/8/layout/lProcess2"/>
    <dgm:cxn modelId="{9B8752DE-FC0A-42CA-A801-C4702B403FEC}" type="presParOf" srcId="{92527E02-0B5A-8149-94F1-72CB7E1E27D1}" destId="{EDCAA05D-14BE-AB41-A78D-40DF96FAABC0}" srcOrd="0" destOrd="0" presId="urn:microsoft.com/office/officeart/2005/8/layout/lProcess2"/>
    <dgm:cxn modelId="{D2B3AF11-91EB-4D32-B78E-08278AF55159}" type="presParOf" srcId="{92527E02-0B5A-8149-94F1-72CB7E1E27D1}" destId="{D29858E6-2621-E948-A3B1-E214577D4B55}" srcOrd="1" destOrd="0" presId="urn:microsoft.com/office/officeart/2005/8/layout/lProcess2"/>
    <dgm:cxn modelId="{43C19F92-367C-4CD0-A107-AEEA5974CB0C}" type="presParOf" srcId="{92527E02-0B5A-8149-94F1-72CB7E1E27D1}" destId="{5547F623-E81D-484F-BE8C-468622BC7CDB}" srcOrd="2" destOrd="0" presId="urn:microsoft.com/office/officeart/2005/8/layout/lProcess2"/>
    <dgm:cxn modelId="{3887503B-0017-4FF9-83A0-8CCB83E2F42D}" type="presParOf" srcId="{92527E02-0B5A-8149-94F1-72CB7E1E27D1}" destId="{D48A1BBD-82E7-AB4A-B7D2-9C3C2345C845}" srcOrd="3" destOrd="0" presId="urn:microsoft.com/office/officeart/2005/8/layout/lProcess2"/>
    <dgm:cxn modelId="{4DDDF4EB-B6EB-40B5-B24A-DEDBCBC7002A}" type="presParOf" srcId="{92527E02-0B5A-8149-94F1-72CB7E1E27D1}" destId="{3EDBE70F-50EA-9E41-BB4B-D9FF4405B40F}" srcOrd="4" destOrd="0" presId="urn:microsoft.com/office/officeart/2005/8/layout/lProcess2"/>
    <dgm:cxn modelId="{6FF4E5F8-3908-42C4-9134-9EC658E8E866}" type="presParOf" srcId="{92527E02-0B5A-8149-94F1-72CB7E1E27D1}" destId="{4BCD3A2F-3E8F-E040-85FC-A5C1630945B8}" srcOrd="5" destOrd="0" presId="urn:microsoft.com/office/officeart/2005/8/layout/lProcess2"/>
    <dgm:cxn modelId="{86C1F3D9-CFBC-4575-8310-8DAA2B9F740A}" type="presParOf" srcId="{92527E02-0B5A-8149-94F1-72CB7E1E27D1}" destId="{66A9BEFD-1D56-E74C-B1A3-B5ECB9779959}" srcOrd="6" destOrd="0" presId="urn:microsoft.com/office/officeart/2005/8/layout/lProcess2"/>
    <dgm:cxn modelId="{1FB32843-E232-4315-8D19-CB75F51EF988}" type="presParOf" srcId="{92527E02-0B5A-8149-94F1-72CB7E1E27D1}" destId="{366C9C5A-EA68-B241-8EBE-21CA2BC2C2EB}" srcOrd="7" destOrd="0" presId="urn:microsoft.com/office/officeart/2005/8/layout/lProcess2"/>
    <dgm:cxn modelId="{1E2F259A-976F-4A84-B7CE-A3119EF4E8AD}" type="presParOf" srcId="{92527E02-0B5A-8149-94F1-72CB7E1E27D1}" destId="{30221CC3-8E2F-8648-9E01-91BCE83BFB5E}" srcOrd="8" destOrd="0" presId="urn:microsoft.com/office/officeart/2005/8/layout/lProcess2"/>
    <dgm:cxn modelId="{0DCFE47C-ED69-4E30-8C13-BDEE7C63BDFA}" type="presParOf" srcId="{B33EFE89-433D-6F44-90CB-7E4AF194BA56}" destId="{75B31BAC-E608-5140-B696-6A9E5F7AAF96}" srcOrd="1" destOrd="0" presId="urn:microsoft.com/office/officeart/2005/8/layout/lProcess2"/>
    <dgm:cxn modelId="{55FD7895-7C5E-4DED-A593-283CBE02EAA7}" type="presParOf" srcId="{B33EFE89-433D-6F44-90CB-7E4AF194BA56}" destId="{C4BC6B51-9321-E14F-AEF9-45A968C5FFC6}" srcOrd="2" destOrd="0" presId="urn:microsoft.com/office/officeart/2005/8/layout/lProcess2"/>
    <dgm:cxn modelId="{ED2BEB46-8D36-45AA-AC09-E2B7A674B52D}" type="presParOf" srcId="{C4BC6B51-9321-E14F-AEF9-45A968C5FFC6}" destId="{F1A3CAA5-C7A4-9A40-9049-5A6838BAB039}" srcOrd="0" destOrd="0" presId="urn:microsoft.com/office/officeart/2005/8/layout/lProcess2"/>
    <dgm:cxn modelId="{130F6727-0FDA-4BF0-B74E-8E6275BE524E}" type="presParOf" srcId="{C4BC6B51-9321-E14F-AEF9-45A968C5FFC6}" destId="{D231C516-2A5E-A94C-86D0-7A4A5F8C23AE}" srcOrd="1" destOrd="0" presId="urn:microsoft.com/office/officeart/2005/8/layout/lProcess2"/>
    <dgm:cxn modelId="{BE5D44E2-38D1-451F-957E-BA5077507514}" type="presParOf" srcId="{C4BC6B51-9321-E14F-AEF9-45A968C5FFC6}" destId="{0EE48E96-2756-C241-9C31-0AC4C438A444}" srcOrd="2" destOrd="0" presId="urn:microsoft.com/office/officeart/2005/8/layout/lProcess2"/>
    <dgm:cxn modelId="{DFDD3EA1-3701-4824-98C4-A827CA5165E8}" type="presParOf" srcId="{0EE48E96-2756-C241-9C31-0AC4C438A444}" destId="{16DF1B8E-7942-AC4B-B813-1C6CF68868D7}" srcOrd="0" destOrd="0" presId="urn:microsoft.com/office/officeart/2005/8/layout/lProcess2"/>
    <dgm:cxn modelId="{0DEBAE4D-ED7B-45AE-8BDC-3F4F79462EA6}" type="presParOf" srcId="{16DF1B8E-7942-AC4B-B813-1C6CF68868D7}" destId="{CCEB16C6-D7F8-CD41-A353-E7664FE7810D}" srcOrd="0" destOrd="0" presId="urn:microsoft.com/office/officeart/2005/8/layout/lProcess2"/>
    <dgm:cxn modelId="{BEB092A2-011B-458E-97E1-1AE4952E9E91}" type="presParOf" srcId="{16DF1B8E-7942-AC4B-B813-1C6CF68868D7}" destId="{2C1ECE93-47EA-F849-925A-02F8D2F95182}" srcOrd="1" destOrd="0" presId="urn:microsoft.com/office/officeart/2005/8/layout/lProcess2"/>
    <dgm:cxn modelId="{865649A0-6043-45F1-AB65-9BCBF8FADD42}" type="presParOf" srcId="{16DF1B8E-7942-AC4B-B813-1C6CF68868D7}" destId="{A89C7632-C3CD-CB4E-9489-8CCC4679E2D4}" srcOrd="2" destOrd="0" presId="urn:microsoft.com/office/officeart/2005/8/layout/lProcess2"/>
    <dgm:cxn modelId="{9F285A1D-608D-42CD-9E76-78010502E0B6}" type="presParOf" srcId="{16DF1B8E-7942-AC4B-B813-1C6CF68868D7}" destId="{8CF4A0B6-5D20-AB43-A7E0-A29B148C8F7E}" srcOrd="3" destOrd="0" presId="urn:microsoft.com/office/officeart/2005/8/layout/lProcess2"/>
    <dgm:cxn modelId="{A79981AF-22CD-4551-BC10-CF023EAD032F}" type="presParOf" srcId="{16DF1B8E-7942-AC4B-B813-1C6CF68868D7}" destId="{A94C8592-8CF2-8749-95A9-B76204FB5581}" srcOrd="4" destOrd="0" presId="urn:microsoft.com/office/officeart/2005/8/layout/lProcess2"/>
    <dgm:cxn modelId="{4C7A3D74-3A62-4AB8-AA64-401B7CC88812}" type="presParOf" srcId="{16DF1B8E-7942-AC4B-B813-1C6CF68868D7}" destId="{59DB00EB-A255-D844-8C57-70697B360A26}" srcOrd="5" destOrd="0" presId="urn:microsoft.com/office/officeart/2005/8/layout/lProcess2"/>
    <dgm:cxn modelId="{C82513C1-B05B-458F-8825-958375D81D84}" type="presParOf" srcId="{16DF1B8E-7942-AC4B-B813-1C6CF68868D7}" destId="{F453633F-68BB-A442-98D9-78C33171EC32}" srcOrd="6" destOrd="0" presId="urn:microsoft.com/office/officeart/2005/8/layout/lProcess2"/>
    <dgm:cxn modelId="{C6C26228-E2F3-4CCE-92D0-8B216E4596B5}" type="presParOf" srcId="{B33EFE89-433D-6F44-90CB-7E4AF194BA56}" destId="{88366EE7-04D4-9346-BE35-7F30F1A40539}" srcOrd="3" destOrd="0" presId="urn:microsoft.com/office/officeart/2005/8/layout/lProcess2"/>
    <dgm:cxn modelId="{AB7E0AD7-D68C-475B-B02E-C79A1681B342}" type="presParOf" srcId="{B33EFE89-433D-6F44-90CB-7E4AF194BA56}" destId="{934476B8-29F9-5542-B3A9-CB6F90C4851B}" srcOrd="4" destOrd="0" presId="urn:microsoft.com/office/officeart/2005/8/layout/lProcess2"/>
    <dgm:cxn modelId="{4B641165-FAA7-4690-B58A-38203A41F189}" type="presParOf" srcId="{934476B8-29F9-5542-B3A9-CB6F90C4851B}" destId="{A2801320-5A4C-2B4A-92F7-91AF4E937D9F}" srcOrd="0" destOrd="0" presId="urn:microsoft.com/office/officeart/2005/8/layout/lProcess2"/>
    <dgm:cxn modelId="{8850F0C5-9A11-4078-92E6-56A59B836149}" type="presParOf" srcId="{934476B8-29F9-5542-B3A9-CB6F90C4851B}" destId="{3038CB42-137F-E44E-BEEA-E0BFD0A6CF5E}" srcOrd="1" destOrd="0" presId="urn:microsoft.com/office/officeart/2005/8/layout/lProcess2"/>
    <dgm:cxn modelId="{488F842A-A189-4956-8E3D-B112FFEE5E75}" type="presParOf" srcId="{934476B8-29F9-5542-B3A9-CB6F90C4851B}" destId="{A6058206-88F8-1348-A950-0FDC3B8DD8C8}" srcOrd="2" destOrd="0" presId="urn:microsoft.com/office/officeart/2005/8/layout/lProcess2"/>
    <dgm:cxn modelId="{DCA57172-6404-4985-8FD7-CCB9C7B16D26}" type="presParOf" srcId="{A6058206-88F8-1348-A950-0FDC3B8DD8C8}" destId="{9D7C35E6-B67E-2A42-8273-34424F94F8FC}" srcOrd="0" destOrd="0" presId="urn:microsoft.com/office/officeart/2005/8/layout/lProcess2"/>
    <dgm:cxn modelId="{B3A62981-E1DD-4B70-9B2B-440BB84E914F}" type="presParOf" srcId="{9D7C35E6-B67E-2A42-8273-34424F94F8FC}" destId="{A6936844-184E-4C47-AAFE-4DE7DA23A285}" srcOrd="0" destOrd="0" presId="urn:microsoft.com/office/officeart/2005/8/layout/lProcess2"/>
    <dgm:cxn modelId="{79DF42F5-E938-420E-8102-8AC3B9E309D2}" type="presParOf" srcId="{9D7C35E6-B67E-2A42-8273-34424F94F8FC}" destId="{E7522D65-28CE-5540-8860-E585B756DA97}" srcOrd="1" destOrd="0" presId="urn:microsoft.com/office/officeart/2005/8/layout/lProcess2"/>
    <dgm:cxn modelId="{02FA906E-FEE6-45C2-81C5-F6F72F5BF74D}" type="presParOf" srcId="{9D7C35E6-B67E-2A42-8273-34424F94F8FC}" destId="{869A2F6F-2B8B-0046-85B7-40B6AFB5BDB4}" srcOrd="2" destOrd="0" presId="urn:microsoft.com/office/officeart/2005/8/layout/lProcess2"/>
    <dgm:cxn modelId="{7B680BE9-74CE-486E-87E8-85A7B3F40212}" type="presParOf" srcId="{9D7C35E6-B67E-2A42-8273-34424F94F8FC}" destId="{79CD7630-DB13-8343-9C23-EEA5920ABC79}" srcOrd="3" destOrd="0" presId="urn:microsoft.com/office/officeart/2005/8/layout/lProcess2"/>
    <dgm:cxn modelId="{4717EA33-C205-41B8-9598-4C667DD2D2E6}" type="presParOf" srcId="{9D7C35E6-B67E-2A42-8273-34424F94F8FC}" destId="{EF623F2C-5776-7C42-BA96-3EA222ED1280}" srcOrd="4" destOrd="0" presId="urn:microsoft.com/office/officeart/2005/8/layout/lProcess2"/>
    <dgm:cxn modelId="{61F36CF1-2B81-4C36-8988-FBE59BC2D89F}" type="presParOf" srcId="{9D7C35E6-B67E-2A42-8273-34424F94F8FC}" destId="{5EE99567-76B1-1C4F-8C51-0BF7BB11705A}" srcOrd="5" destOrd="0" presId="urn:microsoft.com/office/officeart/2005/8/layout/lProcess2"/>
    <dgm:cxn modelId="{92712E6F-E8AE-4EA9-8550-C2F4EC181EFF}" type="presParOf" srcId="{9D7C35E6-B67E-2A42-8273-34424F94F8FC}" destId="{9B4E39C0-9343-5E44-8461-68E017E5A7AA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62BE1-B607-EE41-88E1-B5214349A550}">
      <dsp:nvSpPr>
        <dsp:cNvPr id="0" name=""/>
        <dsp:cNvSpPr/>
      </dsp:nvSpPr>
      <dsp:spPr>
        <a:xfrm>
          <a:off x="1004" y="0"/>
          <a:ext cx="2611933" cy="3411943"/>
        </a:xfrm>
        <a:prstGeom prst="roundRect">
          <a:avLst>
            <a:gd name="adj" fmla="val 10000"/>
          </a:avLst>
        </a:prstGeom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  <a:t>Simple et automatique</a:t>
          </a:r>
          <a:endParaRPr lang="fr-FR" sz="2400" b="1" i="0" kern="1200" noProof="0" dirty="0">
            <a:solidFill>
              <a:srgbClr val="D30028"/>
            </a:solidFill>
            <a:latin typeface="Calibri"/>
            <a:ea typeface="+mn-ea"/>
            <a:cs typeface="Calibri"/>
          </a:endParaRPr>
        </a:p>
      </dsp:txBody>
      <dsp:txXfrm>
        <a:off x="1004" y="0"/>
        <a:ext cx="2611933" cy="1023582"/>
      </dsp:txXfrm>
    </dsp:sp>
    <dsp:sp modelId="{EDCAA05D-14BE-AB41-A78D-40DF96FAABC0}">
      <dsp:nvSpPr>
        <dsp:cNvPr id="0" name=""/>
        <dsp:cNvSpPr/>
      </dsp:nvSpPr>
      <dsp:spPr>
        <a:xfrm>
          <a:off x="262197" y="901773"/>
          <a:ext cx="2089546" cy="394714"/>
        </a:xfrm>
        <a:prstGeom prst="roundRect">
          <a:avLst/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Technologie incrémentale intelligente qui élimine le recours aux sauvegardes complètes</a:t>
          </a:r>
          <a:endParaRPr lang="fr-FR" sz="8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81465" y="921041"/>
        <a:ext cx="2051010" cy="356178"/>
      </dsp:txXfrm>
    </dsp:sp>
    <dsp:sp modelId="{5547F623-E81D-484F-BE8C-468622BC7CDB}">
      <dsp:nvSpPr>
        <dsp:cNvPr id="0" name=""/>
        <dsp:cNvSpPr/>
      </dsp:nvSpPr>
      <dsp:spPr>
        <a:xfrm>
          <a:off x="262197" y="1357213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Sauvegardes « proactives » qui optimisent automatiquement l'utilisation des ressources</a:t>
          </a:r>
          <a:endParaRPr lang="fr-FR" sz="8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73758" y="1368774"/>
        <a:ext cx="2066424" cy="371592"/>
      </dsp:txXfrm>
    </dsp:sp>
    <dsp:sp modelId="{3EDBE70F-50EA-9E41-BB4B-D9FF4405B40F}">
      <dsp:nvSpPr>
        <dsp:cNvPr id="0" name=""/>
        <dsp:cNvSpPr/>
      </dsp:nvSpPr>
      <dsp:spPr>
        <a:xfrm>
          <a:off x="262197" y="1812652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Nettoyage automatique des disques pour supprimer les fichiers obsolètes</a:t>
          </a:r>
          <a:endParaRPr lang="fr-FR" sz="8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73758" y="1824213"/>
        <a:ext cx="2066424" cy="371592"/>
      </dsp:txXfrm>
    </dsp:sp>
    <dsp:sp modelId="{66A9BEFD-1D56-E74C-B1A3-B5ECB9779959}">
      <dsp:nvSpPr>
        <dsp:cNvPr id="0" name=""/>
        <dsp:cNvSpPr/>
      </dsp:nvSpPr>
      <dsp:spPr>
        <a:xfrm>
          <a:off x="262197" y="2268092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Déduplication au niveau des fichiers pour économiser du temps et de l'espace de stockage</a:t>
          </a:r>
          <a:endParaRPr lang="fr-FR" sz="8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73758" y="2279653"/>
        <a:ext cx="2066424" cy="371592"/>
      </dsp:txXfrm>
    </dsp:sp>
    <dsp:sp modelId="{30221CC3-8E2F-8648-9E01-91BCE83BFB5E}">
      <dsp:nvSpPr>
        <dsp:cNvPr id="0" name=""/>
        <dsp:cNvSpPr/>
      </dsp:nvSpPr>
      <dsp:spPr>
        <a:xfrm>
          <a:off x="262197" y="2723531"/>
          <a:ext cx="2089546" cy="39471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Détection et connexion automatique des clients pour assurer la protection</a:t>
          </a:r>
          <a:endParaRPr lang="fr-FR" sz="8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273758" y="2735092"/>
        <a:ext cx="2066424" cy="371592"/>
      </dsp:txXfrm>
    </dsp:sp>
    <dsp:sp modelId="{F1A3CAA5-C7A4-9A40-9049-5A6838BAB039}">
      <dsp:nvSpPr>
        <dsp:cNvPr id="0" name=""/>
        <dsp:cNvSpPr/>
      </dsp:nvSpPr>
      <dsp:spPr>
        <a:xfrm>
          <a:off x="2808833" y="0"/>
          <a:ext cx="2611933" cy="3411943"/>
        </a:xfrm>
        <a:prstGeom prst="roundRect">
          <a:avLst>
            <a:gd name="adj" fmla="val 10000"/>
          </a:avLst>
        </a:prstGeom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  <a:t>Performant et souple</a:t>
          </a:r>
          <a:endParaRPr lang="fr-FR" sz="2400" b="1" i="0" kern="1200" noProof="0" dirty="0">
            <a:solidFill>
              <a:srgbClr val="D30028"/>
            </a:solidFill>
            <a:latin typeface="Calibri"/>
            <a:ea typeface="+mn-ea"/>
            <a:cs typeface="Calibri"/>
          </a:endParaRPr>
        </a:p>
      </dsp:txBody>
      <dsp:txXfrm>
        <a:off x="2808833" y="0"/>
        <a:ext cx="2611933" cy="1023582"/>
      </dsp:txXfrm>
    </dsp:sp>
    <dsp:sp modelId="{CCEB16C6-D7F8-CD41-A353-E7664FE7810D}">
      <dsp:nvSpPr>
        <dsp:cNvPr id="0" name=""/>
        <dsp:cNvSpPr/>
      </dsp:nvSpPr>
      <dsp:spPr>
        <a:xfrm>
          <a:off x="3070026" y="901185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Prise en charge des disques, NAS, stockage </a:t>
          </a:r>
          <a:r>
            <a:rPr lang="fr-FR" sz="800" b="0" i="0" kern="1200" noProof="0" dirty="0" err="1" smtClean="0">
              <a:solidFill>
                <a:srgbClr val="000000"/>
              </a:solidFill>
              <a:latin typeface="Calibri"/>
              <a:ea typeface="+mn-ea"/>
              <a:cs typeface="Calibri"/>
            </a:rPr>
            <a:t>WebDAV</a:t>
          </a:r>
          <a:r>
            <a:rPr lang="fr-FR" sz="8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 dans le nuage, lecteurs et bibliothèques de bandes et clés USB</a:t>
          </a:r>
          <a:endParaRPr lang="fr-FR" sz="8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3084584" y="915743"/>
        <a:ext cx="2060430" cy="467931"/>
      </dsp:txXfrm>
    </dsp:sp>
    <dsp:sp modelId="{A89C7632-C3CD-CB4E-9489-8CCC4679E2D4}">
      <dsp:nvSpPr>
        <dsp:cNvPr id="0" name=""/>
        <dsp:cNvSpPr/>
      </dsp:nvSpPr>
      <dsp:spPr>
        <a:xfrm>
          <a:off x="3070026" y="1474701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Protège les ordinateurs Mac, Windows et Linux</a:t>
          </a:r>
          <a:endParaRPr lang="fr-FR" sz="8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3084584" y="1489259"/>
        <a:ext cx="2060430" cy="467931"/>
      </dsp:txXfrm>
    </dsp:sp>
    <dsp:sp modelId="{A94C8592-8CF2-8749-95A9-B76204FB5581}">
      <dsp:nvSpPr>
        <dsp:cNvPr id="0" name=""/>
        <dsp:cNvSpPr/>
      </dsp:nvSpPr>
      <dsp:spPr>
        <a:xfrm>
          <a:off x="3070026" y="2048218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Exécution de 16 opérations en même temps</a:t>
          </a:r>
          <a:endParaRPr lang="fr-FR" sz="8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3084584" y="2062776"/>
        <a:ext cx="2060430" cy="467931"/>
      </dsp:txXfrm>
    </dsp:sp>
    <dsp:sp modelId="{F453633F-68BB-A442-98D9-78C33171EC32}">
      <dsp:nvSpPr>
        <dsp:cNvPr id="0" name=""/>
        <dsp:cNvSpPr/>
      </dsp:nvSpPr>
      <dsp:spPr>
        <a:xfrm>
          <a:off x="3070026" y="2621734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b="0" i="0" kern="1200" noProof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Gestion à distance de plusieurs serveurs Retrospect</a:t>
          </a:r>
          <a:endParaRPr lang="fr-FR" sz="800" b="0" i="0" kern="1200" noProof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3084584" y="2636292"/>
        <a:ext cx="2060430" cy="467931"/>
      </dsp:txXfrm>
    </dsp:sp>
    <dsp:sp modelId="{A2801320-5A4C-2B4A-92F7-91AF4E937D9F}">
      <dsp:nvSpPr>
        <dsp:cNvPr id="0" name=""/>
        <dsp:cNvSpPr/>
      </dsp:nvSpPr>
      <dsp:spPr>
        <a:xfrm>
          <a:off x="5616661" y="0"/>
          <a:ext cx="2611933" cy="3411943"/>
        </a:xfrm>
        <a:prstGeom prst="roundRect">
          <a:avLst>
            <a:gd name="adj" fmla="val 10000"/>
          </a:avLst>
        </a:prstGeom>
        <a:solidFill>
          <a:srgbClr val="E8E8E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i="0" kern="1200" noProof="0" dirty="0" smtClean="0">
              <a:solidFill>
                <a:srgbClr val="D30028"/>
              </a:solidFill>
              <a:latin typeface="Calibri"/>
              <a:ea typeface="+mn-ea"/>
              <a:cs typeface="Calibri"/>
            </a:rPr>
            <a:t>Fiable et sûr</a:t>
          </a:r>
          <a:endParaRPr lang="fr-FR" sz="2400" b="1" i="0" kern="1200" noProof="0" dirty="0">
            <a:solidFill>
              <a:srgbClr val="D30028"/>
            </a:solidFill>
            <a:latin typeface="Calibri"/>
            <a:ea typeface="+mn-ea"/>
            <a:cs typeface="Calibri"/>
          </a:endParaRPr>
        </a:p>
      </dsp:txBody>
      <dsp:txXfrm>
        <a:off x="5616661" y="0"/>
        <a:ext cx="2611933" cy="1023582"/>
      </dsp:txXfrm>
    </dsp:sp>
    <dsp:sp modelId="{A6936844-184E-4C47-AAFE-4DE7DA23A285}">
      <dsp:nvSpPr>
        <dsp:cNvPr id="0" name=""/>
        <dsp:cNvSpPr/>
      </dsp:nvSpPr>
      <dsp:spPr>
        <a:xfrm>
          <a:off x="5877855" y="901185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>
              <a:solidFill>
                <a:srgbClr val="000000"/>
              </a:solidFill>
              <a:latin typeface="Calibri"/>
              <a:ea typeface="+mn-ea"/>
              <a:cs typeface="Calibri"/>
            </a:rPr>
            <a:t>Restaurations ponctuelles parfaites à chaque fois, qu'ils s'agisse de quelques fichiers ou de volumes complets</a:t>
          </a:r>
        </a:p>
      </dsp:txBody>
      <dsp:txXfrm>
        <a:off x="5892413" y="915743"/>
        <a:ext cx="2060430" cy="467931"/>
      </dsp:txXfrm>
    </dsp:sp>
    <dsp:sp modelId="{869A2F6F-2B8B-0046-85B7-40B6AFB5BDB4}">
      <dsp:nvSpPr>
        <dsp:cNvPr id="0" name=""/>
        <dsp:cNvSpPr/>
      </dsp:nvSpPr>
      <dsp:spPr>
        <a:xfrm>
          <a:off x="5877855" y="1474701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Gestion simple de plusieurs destinations indépendantes, pour une meilleure fiabilité</a:t>
          </a:r>
          <a:endParaRPr lang="fr-FR" sz="8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5892413" y="1489259"/>
        <a:ext cx="2060430" cy="467931"/>
      </dsp:txXfrm>
    </dsp:sp>
    <dsp:sp modelId="{EF623F2C-5776-7C42-BA96-3EA222ED1280}">
      <dsp:nvSpPr>
        <dsp:cNvPr id="0" name=""/>
        <dsp:cNvSpPr/>
      </dsp:nvSpPr>
      <dsp:spPr>
        <a:xfrm>
          <a:off x="5877855" y="2048218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>
              <a:solidFill>
                <a:srgbClr val="000000"/>
              </a:solidFill>
              <a:latin typeface="Calibri"/>
              <a:ea typeface="+mn-ea"/>
              <a:cs typeface="Calibri"/>
            </a:rPr>
            <a:t>Plusieurs niveaux de chiffrement pour protéger les données sauvegardées et sécuriser les communications sur le réseau</a:t>
          </a:r>
        </a:p>
      </dsp:txBody>
      <dsp:txXfrm>
        <a:off x="5892413" y="2062776"/>
        <a:ext cx="2060430" cy="467931"/>
      </dsp:txXfrm>
    </dsp:sp>
    <dsp:sp modelId="{9B4E39C0-9343-5E44-8461-68E017E5A7AA}">
      <dsp:nvSpPr>
        <dsp:cNvPr id="0" name=""/>
        <dsp:cNvSpPr/>
      </dsp:nvSpPr>
      <dsp:spPr>
        <a:xfrm>
          <a:off x="5877855" y="2621734"/>
          <a:ext cx="2089546" cy="4970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b="0" i="0" kern="1200" noProof="0" dirty="0" err="1" smtClean="0">
              <a:solidFill>
                <a:srgbClr val="000000"/>
              </a:solidFill>
              <a:latin typeface="Calibri"/>
              <a:ea typeface="+mn-ea"/>
              <a:cs typeface="Calibri"/>
            </a:rPr>
            <a:t>Retrospect</a:t>
          </a:r>
          <a:r>
            <a:rPr lang="fr-FR" sz="800" b="0" i="0" kern="1200" noProof="0" dirty="0" smtClean="0">
              <a:solidFill>
                <a:srgbClr val="000000"/>
              </a:solidFill>
              <a:latin typeface="Calibri"/>
              <a:ea typeface="+mn-ea"/>
              <a:cs typeface="Calibri"/>
            </a:rPr>
            <a:t> s'appuie sur plus de 20 ans d'expérience en matière de stockage en réseau sous Mac OS</a:t>
          </a:r>
          <a:endParaRPr lang="fr-FR" sz="800" b="0" i="0" kern="1200" noProof="0" dirty="0">
            <a:solidFill>
              <a:srgbClr val="000000"/>
            </a:solidFill>
            <a:latin typeface="Calibri"/>
            <a:ea typeface="+mn-ea"/>
            <a:cs typeface="Calibri"/>
          </a:endParaRPr>
        </a:p>
      </dsp:txBody>
      <dsp:txXfrm>
        <a:off x="5892413" y="2636292"/>
        <a:ext cx="2060430" cy="467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875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71A277B-3792-492D-A1C8-8E5E26B033DB}" type="datetimeFigureOut">
              <a:rPr lang="en-US"/>
              <a:pPr>
                <a:defRPr/>
              </a:pPr>
              <a:t>1/26/12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875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09CECD3-9695-4E22-8395-1C2AC312A2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75051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8750" y="0"/>
            <a:ext cx="3036888" cy="465138"/>
          </a:xfrm>
          <a:prstGeom prst="rect">
            <a:avLst/>
          </a:prstGeom>
        </p:spPr>
        <p:txBody>
          <a:bodyPr vert="horz" lIns="93107" tIns="46554" rIns="93107" bIns="4655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45C6A97-9D7C-44AA-81B2-F93511D2579C}" type="datetimeFigureOut">
              <a:rPr lang="en-US"/>
              <a:pPr>
                <a:defRPr/>
              </a:pPr>
              <a:t>1/26/12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1250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7" tIns="46554" rIns="93107" bIns="4655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1663"/>
            <a:ext cx="5607050" cy="4179887"/>
          </a:xfrm>
          <a:prstGeom prst="rect">
            <a:avLst/>
          </a:prstGeom>
        </p:spPr>
        <p:txBody>
          <a:bodyPr vert="horz" lIns="93107" tIns="46554" rIns="93107" bIns="4655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8750" y="8821738"/>
            <a:ext cx="3036888" cy="465137"/>
          </a:xfrm>
          <a:prstGeom prst="rect">
            <a:avLst/>
          </a:prstGeom>
        </p:spPr>
        <p:txBody>
          <a:bodyPr vert="horz" lIns="93107" tIns="46554" rIns="93107" bIns="4655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2A0AAE7-287F-46BC-A10E-5CD63D2746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11942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fld id="{4D719215-CDED-4357-BACC-7F3E0CBDA8DA}" type="datetime1">
              <a:rPr lang="en-US" sz="1200" b="0" i="0">
                <a:latin typeface="Calibri"/>
                <a:ea typeface="+mn-ea"/>
                <a:cs typeface="+mn-cs"/>
              </a:rPr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t>1/26/12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fld id="{42A0AAE7-287F-46BC-A10E-5CD63D2746F3}" type="slidenum">
              <a:rPr lang="en-US" sz="1200" b="0" i="0">
                <a:latin typeface="Calibri"/>
                <a:ea typeface="+mn-ea"/>
                <a:cs typeface="+mn-cs"/>
              </a:rPr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9575" y="696913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4411663"/>
            <a:ext cx="5603875" cy="417988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7988" y="695325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11663"/>
            <a:ext cx="5603875" cy="4181475"/>
          </a:xfrm>
          <a:noFill/>
        </p:spPr>
        <p:txBody>
          <a:bodyPr wrap="square" lIns="91368" tIns="45684" rIns="91368" bIns="45684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32772" name="Slide Number Placeholder 3"/>
          <p:cNvSpPr txBox="1">
            <a:spLocks noGrp="1"/>
          </p:cNvSpPr>
          <p:nvPr/>
        </p:nvSpPr>
        <p:spPr bwMode="auto">
          <a:xfrm>
            <a:off x="3968750" y="8821738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8" tIns="45684" rIns="91368" bIns="45684" anchor="b"/>
          <a:lstStyle/>
          <a:p>
            <a:pPr algn="r" defTabSz="912813" eaLnBrk="0" hangingPunct="0">
              <a:buSzPct val="100000"/>
            </a:pPr>
            <a:fld id="{E121530D-BDBF-4013-AD8D-D5875433852F}" type="slidenum">
              <a:rPr lang="en-US" sz="1200">
                <a:solidFill>
                  <a:srgbClr val="000000"/>
                </a:solidFill>
                <a:sym typeface="Arial" pitchFamily="34" charset="0"/>
              </a:rPr>
              <a:pPr algn="r" defTabSz="912813" eaLnBrk="0" hangingPunct="0">
                <a:buSzPct val="100000"/>
              </a:pPr>
              <a:t>6</a:t>
            </a:fld>
            <a:endParaRPr lang="en-US" sz="1200">
              <a:solidFill>
                <a:srgbClr val="000000"/>
              </a:solidFill>
              <a:sym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7988" y="695325"/>
            <a:ext cx="6191250" cy="3482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11663"/>
            <a:ext cx="5603875" cy="4181475"/>
          </a:xfrm>
          <a:noFill/>
        </p:spPr>
        <p:txBody>
          <a:bodyPr wrap="square" lIns="91368" tIns="45684" rIns="91368" bIns="45684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  <a:sym typeface="Arial" pitchFamily="34" charset="0"/>
              </a:rPr>
              <a:t>Nous travaillons avec la distribution (pas de vente directe), et offrons des récompenses... Bonus, partage de prospects, téléconférences, appels amicaux, assistance technique, assistance commerciale</a:t>
            </a:r>
          </a:p>
        </p:txBody>
      </p:sp>
      <p:sp>
        <p:nvSpPr>
          <p:cNvPr id="34820" name="Slide Number Placeholder 3"/>
          <p:cNvSpPr txBox="1">
            <a:spLocks noGrp="1"/>
          </p:cNvSpPr>
          <p:nvPr/>
        </p:nvSpPr>
        <p:spPr bwMode="auto">
          <a:xfrm>
            <a:off x="3968750" y="8821738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8" tIns="45684" rIns="91368" bIns="45684" anchor="b"/>
          <a:lstStyle/>
          <a:p>
            <a:pPr algn="r" defTabSz="912813" eaLnBrk="0" hangingPunct="0">
              <a:buSzPct val="100000"/>
            </a:pPr>
            <a:fld id="{612A6232-A069-412D-BF25-FBBC0453F42D}" type="slidenum">
              <a:rPr lang="en-US" sz="1200">
                <a:solidFill>
                  <a:srgbClr val="000000"/>
                </a:solidFill>
                <a:sym typeface="Arial" pitchFamily="34" charset="0"/>
              </a:rPr>
              <a:pPr algn="r" defTabSz="912813" eaLnBrk="0" hangingPunct="0">
                <a:buSzPct val="100000"/>
              </a:pPr>
              <a:t>17</a:t>
            </a:fld>
            <a:endParaRPr lang="en-US" sz="1200">
              <a:solidFill>
                <a:srgbClr val="000000"/>
              </a:solidFill>
              <a:sym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 txBox="1">
            <a:spLocks noGrp="1" noChangeArrowheads="1"/>
          </p:cNvSpPr>
          <p:nvPr/>
        </p:nvSpPr>
        <p:spPr bwMode="auto">
          <a:xfrm>
            <a:off x="3968750" y="8821738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96" tIns="46548" rIns="93096" bIns="46548" anchor="b"/>
          <a:lstStyle/>
          <a:p>
            <a:pPr algn="r" defTabSz="928688" eaLnBrk="0" hangingPunct="0">
              <a:buSzPct val="100000"/>
            </a:pPr>
            <a:fld id="{45EC90BB-EEEF-4A2B-A59A-25691C5E13BE}" type="slidenum">
              <a:rPr lang="en-US" sz="1200">
                <a:solidFill>
                  <a:srgbClr val="000000"/>
                </a:solidFill>
                <a:sym typeface="Arial" pitchFamily="34" charset="0"/>
              </a:rPr>
              <a:pPr algn="r" defTabSz="928688" eaLnBrk="0" hangingPunct="0">
                <a:buSzPct val="100000"/>
              </a:pPr>
              <a:t>18</a:t>
            </a:fld>
            <a:endParaRPr lang="en-US" sz="120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35843" name="Rectangle 7"/>
          <p:cNvSpPr txBox="1">
            <a:spLocks noGrp="1" noChangeArrowheads="1"/>
          </p:cNvSpPr>
          <p:nvPr/>
        </p:nvSpPr>
        <p:spPr bwMode="auto">
          <a:xfrm>
            <a:off x="3968750" y="8821738"/>
            <a:ext cx="303688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96" tIns="46548" rIns="93096" bIns="46548" anchor="b"/>
          <a:lstStyle/>
          <a:p>
            <a:pPr algn="r" defTabSz="928688" eaLnBrk="0" hangingPunct="0">
              <a:buSzPct val="100000"/>
            </a:pPr>
            <a:fld id="{F6E8FA5C-D669-467A-B22C-F02383C98497}" type="slidenum">
              <a:rPr lang="en-US" sz="1200">
                <a:solidFill>
                  <a:srgbClr val="000000"/>
                </a:solidFill>
                <a:sym typeface="Arial" pitchFamily="34" charset="0"/>
              </a:rPr>
              <a:pPr algn="r" defTabSz="928688" eaLnBrk="0" hangingPunct="0">
                <a:buSzPct val="100000"/>
              </a:pPr>
              <a:t>18</a:t>
            </a:fld>
            <a:endParaRPr lang="en-US" sz="120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646238" y="695325"/>
            <a:ext cx="3719512" cy="2092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8938" y="3017838"/>
            <a:ext cx="6229350" cy="580548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ppt_art_las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13623"/>
            <a:ext cx="6416675" cy="92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© 2010 Rovi Corporation. Confidentiel.</a:t>
            </a:r>
          </a:p>
        </p:txBody>
      </p:sp>
      <p:grpSp>
        <p:nvGrpSpPr>
          <p:cNvPr id="2" name="Group 14"/>
          <p:cNvGrpSpPr>
            <a:grpSpLocks noChangeAspect="1"/>
          </p:cNvGrpSpPr>
          <p:nvPr/>
        </p:nvGrpSpPr>
        <p:grpSpPr bwMode="auto">
          <a:xfrm>
            <a:off x="7777164" y="4567237"/>
            <a:ext cx="1023937" cy="404813"/>
            <a:chOff x="3822" y="1080"/>
            <a:chExt cx="2979" cy="1560"/>
          </a:xfrm>
        </p:grpSpPr>
        <p:sp>
          <p:nvSpPr>
            <p:cNvPr id="7" name="Freeform 15"/>
            <p:cNvSpPr>
              <a:spLocks noChangeAspect="1"/>
            </p:cNvSpPr>
            <p:nvPr/>
          </p:nvSpPr>
          <p:spPr bwMode="gray">
            <a:xfrm>
              <a:off x="6293" y="1745"/>
              <a:ext cx="485" cy="881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" name="Freeform 16"/>
            <p:cNvSpPr>
              <a:spLocks noChangeAspect="1"/>
            </p:cNvSpPr>
            <p:nvPr/>
          </p:nvSpPr>
          <p:spPr bwMode="gray">
            <a:xfrm>
              <a:off x="5485" y="1745"/>
              <a:ext cx="938" cy="8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9" name="Freeform 17"/>
            <p:cNvSpPr>
              <a:spLocks noChangeAspect="1" noEditPoints="1"/>
            </p:cNvSpPr>
            <p:nvPr/>
          </p:nvSpPr>
          <p:spPr bwMode="gray">
            <a:xfrm>
              <a:off x="4455" y="1727"/>
              <a:ext cx="993" cy="913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" name="Freeform 18"/>
            <p:cNvSpPr>
              <a:spLocks noChangeAspect="1"/>
            </p:cNvSpPr>
            <p:nvPr/>
          </p:nvSpPr>
          <p:spPr bwMode="gray">
            <a:xfrm>
              <a:off x="3822" y="1727"/>
              <a:ext cx="725" cy="899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19"/>
            <p:cNvSpPr>
              <a:spLocks noChangeAspect="1"/>
            </p:cNvSpPr>
            <p:nvPr/>
          </p:nvSpPr>
          <p:spPr bwMode="gray">
            <a:xfrm>
              <a:off x="5397" y="1080"/>
              <a:ext cx="1404" cy="5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2" name="Picture 6" descr="pp_title-art-f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pp_title-art-f.jpg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-1304014"/>
            <a:ext cx="9144000" cy="6447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pp_title-art-f.jpg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655717" y="2957934"/>
            <a:ext cx="1812421" cy="739423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3461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ppt_art_las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13623"/>
            <a:ext cx="6416675" cy="92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4"/>
          <p:cNvGrpSpPr>
            <a:grpSpLocks noChangeAspect="1"/>
          </p:cNvGrpSpPr>
          <p:nvPr/>
        </p:nvGrpSpPr>
        <p:grpSpPr bwMode="auto">
          <a:xfrm>
            <a:off x="7777164" y="4567237"/>
            <a:ext cx="1023937" cy="404813"/>
            <a:chOff x="3822" y="1080"/>
            <a:chExt cx="2979" cy="1560"/>
          </a:xfrm>
        </p:grpSpPr>
        <p:sp>
          <p:nvSpPr>
            <p:cNvPr id="7" name="Freeform 15"/>
            <p:cNvSpPr>
              <a:spLocks noChangeAspect="1"/>
            </p:cNvSpPr>
            <p:nvPr/>
          </p:nvSpPr>
          <p:spPr bwMode="gray">
            <a:xfrm>
              <a:off x="6293" y="1745"/>
              <a:ext cx="485" cy="881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" name="Freeform 16"/>
            <p:cNvSpPr>
              <a:spLocks noChangeAspect="1"/>
            </p:cNvSpPr>
            <p:nvPr/>
          </p:nvSpPr>
          <p:spPr bwMode="gray">
            <a:xfrm>
              <a:off x="5485" y="1745"/>
              <a:ext cx="938" cy="8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9" name="Freeform 17"/>
            <p:cNvSpPr>
              <a:spLocks noChangeAspect="1" noEditPoints="1"/>
            </p:cNvSpPr>
            <p:nvPr/>
          </p:nvSpPr>
          <p:spPr bwMode="gray">
            <a:xfrm>
              <a:off x="4455" y="1727"/>
              <a:ext cx="993" cy="913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" name="Freeform 18"/>
            <p:cNvSpPr>
              <a:spLocks noChangeAspect="1"/>
            </p:cNvSpPr>
            <p:nvPr/>
          </p:nvSpPr>
          <p:spPr bwMode="gray">
            <a:xfrm>
              <a:off x="3822" y="1727"/>
              <a:ext cx="725" cy="899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19"/>
            <p:cNvSpPr>
              <a:spLocks noChangeAspect="1"/>
            </p:cNvSpPr>
            <p:nvPr/>
          </p:nvSpPr>
          <p:spPr bwMode="gray">
            <a:xfrm>
              <a:off x="5397" y="1080"/>
              <a:ext cx="1404" cy="5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2" name="Picture 6" descr="pp_title-art-f.jpg"/>
          <p:cNvPicPr>
            <a:picLocks noChangeAspect="1"/>
          </p:cNvPicPr>
          <p:nvPr/>
        </p:nvPicPr>
        <p:blipFill rotWithShape="1">
          <a:blip r:embed="rId3" cstate="email"/>
          <a:srcRect/>
          <a:stretch/>
        </p:blipFill>
        <p:spPr bwMode="auto">
          <a:xfrm>
            <a:off x="0" y="0"/>
            <a:ext cx="9144000" cy="3977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1751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E55D9-5CCD-41BE-A03B-771B40190B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730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84276-57A7-4F60-B75A-37FA5145C24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858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64361-9BFB-4AB3-BF78-D31679CDD4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04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24FB1-F6B9-4752-90EC-AFE0F962431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21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81689-0362-44D6-8B3C-659E9C8410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151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D4F10-B57E-47BC-86A3-B7D4A1399B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22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79D16-E722-4458-85D7-EDB61671F38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11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E0462-C017-4A85-A6ED-F210FF254E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26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234661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148879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_art_las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13623"/>
            <a:ext cx="6416675" cy="92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© 2009 Rovi Corporation. Confidentiel.</a:t>
            </a:r>
          </a:p>
        </p:txBody>
      </p:sp>
      <p:grpSp>
        <p:nvGrpSpPr>
          <p:cNvPr id="2" name="Group 6"/>
          <p:cNvGrpSpPr>
            <a:grpSpLocks noChangeAspect="1"/>
          </p:cNvGrpSpPr>
          <p:nvPr/>
        </p:nvGrpSpPr>
        <p:grpSpPr bwMode="auto">
          <a:xfrm>
            <a:off x="7777164" y="4567237"/>
            <a:ext cx="1023937" cy="404813"/>
            <a:chOff x="3822" y="1080"/>
            <a:chExt cx="2979" cy="1560"/>
          </a:xfrm>
        </p:grpSpPr>
        <p:sp>
          <p:nvSpPr>
            <p:cNvPr id="7" name="Freeform 7"/>
            <p:cNvSpPr>
              <a:spLocks noChangeAspect="1"/>
            </p:cNvSpPr>
            <p:nvPr/>
          </p:nvSpPr>
          <p:spPr bwMode="gray">
            <a:xfrm>
              <a:off x="6293" y="1745"/>
              <a:ext cx="485" cy="881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" name="Freeform 8"/>
            <p:cNvSpPr>
              <a:spLocks noChangeAspect="1"/>
            </p:cNvSpPr>
            <p:nvPr/>
          </p:nvSpPr>
          <p:spPr bwMode="gray">
            <a:xfrm>
              <a:off x="5485" y="1745"/>
              <a:ext cx="938" cy="8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9" name="Freeform 9"/>
            <p:cNvSpPr>
              <a:spLocks noChangeAspect="1" noEditPoints="1"/>
            </p:cNvSpPr>
            <p:nvPr/>
          </p:nvSpPr>
          <p:spPr bwMode="gray">
            <a:xfrm>
              <a:off x="4455" y="1727"/>
              <a:ext cx="993" cy="913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" name="Freeform 10"/>
            <p:cNvSpPr>
              <a:spLocks noChangeAspect="1"/>
            </p:cNvSpPr>
            <p:nvPr/>
          </p:nvSpPr>
          <p:spPr bwMode="gray">
            <a:xfrm>
              <a:off x="3822" y="1727"/>
              <a:ext cx="725" cy="899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11"/>
            <p:cNvSpPr>
              <a:spLocks noChangeAspect="1"/>
            </p:cNvSpPr>
            <p:nvPr/>
          </p:nvSpPr>
          <p:spPr bwMode="gray">
            <a:xfrm>
              <a:off x="5397" y="1080"/>
              <a:ext cx="1404" cy="5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3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1484BD53-932F-4F3E-8216-953A785AD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75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9270D9DF-BF90-4833-8881-DE01853CF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8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DED171B1-5B8F-4F29-A9B0-3B929F9E8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607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2318C65-7AF5-4491-9690-F1237F1D3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247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9209C94-B31E-4FD8-858C-AA5902BBD6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685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80A379C9-60EF-42C0-BD87-C4232A2A7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469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225B8AD6-32CA-4617-ABB5-6D7D825E4E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48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BB6EA2F-9E55-4D97-8174-AF5AD5871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07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F1363E55-1C97-4373-84F5-9C3153C7F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13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783E2D31-5A2B-4254-929B-282E109D14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320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1484BD53-932F-4F3E-8216-953A785ADC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30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9270D9DF-BF90-4833-8881-DE01853CFE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58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DED171B1-5B8F-4F29-A9B0-3B929F9E89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454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02318C65-7AF5-4491-9690-F1237F1D3C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2174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09209C94-B31E-4FD8-858C-AA5902BBD6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51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80A379C9-60EF-42C0-BD87-C4232A2A7D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21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225B8AD6-32CA-4617-ABB5-6D7D825E4E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112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0BB6EA2F-9E55-4D97-8174-AF5AD5871BF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261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F1363E55-1C97-4373-84F5-9C3153C7F8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34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Page </a:t>
            </a:r>
            <a:fld id="{783E2D31-5A2B-4254-929B-282E109D14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488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  <p:hf hdr="0" ft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31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2009 Rovi Corporation. Vertrauliche Informationen.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24050"/>
            <a:ext cx="8001000" cy="304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85800" y="1457325"/>
            <a:ext cx="8001000" cy="466725"/>
          </a:xfrm>
          <a:ln algn="ctr"/>
        </p:spPr>
        <p:txBody>
          <a:bodyPr anchor="b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Rectangle 4"/>
          <p:cNvSpPr>
            <a:spLocks noChangeArrowheads="1"/>
          </p:cNvSpPr>
          <p:nvPr userDrawn="1"/>
        </p:nvSpPr>
        <p:spPr bwMode="hidden">
          <a:xfrm>
            <a:off x="0" y="1054100"/>
            <a:ext cx="8534400" cy="1854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931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1484BD53-932F-4F3E-8216-953A785AD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750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9270D9DF-BF90-4833-8881-DE01853CF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862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4425"/>
            <a:ext cx="4038600" cy="3171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DED171B1-5B8F-4F29-A9B0-3B929F9E8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607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2318C65-7AF5-4491-9690-F1237F1D3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247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9209C94-B31E-4FD8-858C-AA5902BBD6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685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80A379C9-60EF-42C0-BD87-C4232A2A7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469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225B8AD6-32CA-4617-ABB5-6D7D825E4E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484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BB6EA2F-9E55-4D97-8174-AF5AD5871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077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F1363E55-1C97-4373-84F5-9C3153C7F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13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3357"/>
            <a:ext cx="2057400" cy="41028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3357"/>
            <a:ext cx="6019800" cy="41028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783E2D31-5A2B-4254-929B-282E109D14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320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725092"/>
            <a:ext cx="8229600" cy="3083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9900" y="1228725"/>
            <a:ext cx="8229600" cy="3649266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3044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14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14" Type="http://schemas.openxmlformats.org/officeDocument/2006/relationships/image" Target="../media/image9.jpeg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9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9.xml"/><Relationship Id="rId3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5.xml"/><Relationship Id="rId9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2" descr="ppt_art_laser2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2228"/>
            <a:ext cx="6286500" cy="65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6" name="Line 12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hidden"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833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© 2011 Rovi Corporation. Confidentiel.</a:t>
            </a:r>
          </a:p>
        </p:txBody>
      </p:sp>
      <p:grpSp>
        <p:nvGrpSpPr>
          <p:cNvPr id="2" name="Group 24"/>
          <p:cNvGrpSpPr>
            <a:grpSpLocks noChangeAspect="1"/>
          </p:cNvGrpSpPr>
          <p:nvPr/>
        </p:nvGrpSpPr>
        <p:grpSpPr bwMode="auto">
          <a:xfrm>
            <a:off x="8115300" y="4700587"/>
            <a:ext cx="685800" cy="271463"/>
            <a:chOff x="3822" y="1080"/>
            <a:chExt cx="2979" cy="1560"/>
          </a:xfrm>
        </p:grpSpPr>
        <p:sp>
          <p:nvSpPr>
            <p:cNvPr id="1049" name="Freeform 25"/>
            <p:cNvSpPr>
              <a:spLocks noChangeAspect="1"/>
            </p:cNvSpPr>
            <p:nvPr/>
          </p:nvSpPr>
          <p:spPr bwMode="gray">
            <a:xfrm>
              <a:off x="6291" y="1744"/>
              <a:ext cx="490" cy="883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50" name="Freeform 26"/>
            <p:cNvSpPr>
              <a:spLocks noChangeAspect="1"/>
            </p:cNvSpPr>
            <p:nvPr/>
          </p:nvSpPr>
          <p:spPr bwMode="gray">
            <a:xfrm>
              <a:off x="5484" y="1744"/>
              <a:ext cx="938" cy="8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51" name="Freeform 27"/>
            <p:cNvSpPr>
              <a:spLocks noChangeAspect="1" noEditPoints="1"/>
            </p:cNvSpPr>
            <p:nvPr/>
          </p:nvSpPr>
          <p:spPr bwMode="gray">
            <a:xfrm>
              <a:off x="4456" y="1730"/>
              <a:ext cx="993" cy="910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52" name="Freeform 28"/>
            <p:cNvSpPr>
              <a:spLocks noChangeAspect="1"/>
            </p:cNvSpPr>
            <p:nvPr/>
          </p:nvSpPr>
          <p:spPr bwMode="gray">
            <a:xfrm>
              <a:off x="3822" y="1730"/>
              <a:ext cx="724" cy="896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53" name="Freeform 29"/>
            <p:cNvSpPr>
              <a:spLocks noChangeAspect="1"/>
            </p:cNvSpPr>
            <p:nvPr/>
          </p:nvSpPr>
          <p:spPr bwMode="gray">
            <a:xfrm>
              <a:off x="5401" y="1080"/>
              <a:ext cx="1400" cy="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pic>
        <p:nvPicPr>
          <p:cNvPr id="16" name="Picture 7" descr="pp_slide_bottom-f.png"/>
          <p:cNvPicPr>
            <a:picLocks noChangeAspect="1"/>
          </p:cNvPicPr>
          <p:nvPr userDrawn="1"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0" y="4625578"/>
            <a:ext cx="2051437" cy="517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7" descr="arrowOut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9373"/>
            <a:ext cx="9144000" cy="445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5" name="Line 3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hidden"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833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5959" name="Rectangle 7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60" name="Rectangle 8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C3A8476C-63D0-4FF3-9B21-B07DCFB15D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© 2009 Rovi Corporation. Confidentiel.</a:t>
            </a:r>
          </a:p>
        </p:txBody>
      </p:sp>
      <p:grpSp>
        <p:nvGrpSpPr>
          <p:cNvPr id="2" name="Group 10"/>
          <p:cNvGrpSpPr>
            <a:grpSpLocks noChangeAspect="1"/>
          </p:cNvGrpSpPr>
          <p:nvPr/>
        </p:nvGrpSpPr>
        <p:grpSpPr bwMode="auto">
          <a:xfrm>
            <a:off x="8115300" y="4700587"/>
            <a:ext cx="685800" cy="271463"/>
            <a:chOff x="3822" y="1080"/>
            <a:chExt cx="2979" cy="1560"/>
          </a:xfrm>
        </p:grpSpPr>
        <p:sp>
          <p:nvSpPr>
            <p:cNvPr id="125963" name="Freeform 11"/>
            <p:cNvSpPr>
              <a:spLocks noChangeAspect="1"/>
            </p:cNvSpPr>
            <p:nvPr/>
          </p:nvSpPr>
          <p:spPr bwMode="gray">
            <a:xfrm>
              <a:off x="6291" y="1744"/>
              <a:ext cx="490" cy="883"/>
            </a:xfrm>
            <a:custGeom>
              <a:avLst/>
              <a:gdLst/>
              <a:ahLst/>
              <a:cxnLst>
                <a:cxn ang="0">
                  <a:pos x="414" y="0"/>
                </a:cxn>
                <a:cxn ang="0">
                  <a:pos x="973" y="0"/>
                </a:cxn>
                <a:cxn ang="0">
                  <a:pos x="557" y="1761"/>
                </a:cxn>
                <a:cxn ang="0">
                  <a:pos x="0" y="1761"/>
                </a:cxn>
                <a:cxn ang="0">
                  <a:pos x="414" y="0"/>
                </a:cxn>
              </a:cxnLst>
              <a:rect l="0" t="0" r="r" b="b"/>
              <a:pathLst>
                <a:path w="973" h="1761">
                  <a:moveTo>
                    <a:pt x="414" y="0"/>
                  </a:moveTo>
                  <a:lnTo>
                    <a:pt x="973" y="0"/>
                  </a:lnTo>
                  <a:lnTo>
                    <a:pt x="557" y="1761"/>
                  </a:lnTo>
                  <a:lnTo>
                    <a:pt x="0" y="1761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4" name="Freeform 12"/>
            <p:cNvSpPr>
              <a:spLocks noChangeAspect="1"/>
            </p:cNvSpPr>
            <p:nvPr/>
          </p:nvSpPr>
          <p:spPr bwMode="gray">
            <a:xfrm>
              <a:off x="5484" y="1744"/>
              <a:ext cx="938" cy="8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8" y="0"/>
                </a:cxn>
                <a:cxn ang="0">
                  <a:pos x="709" y="973"/>
                </a:cxn>
                <a:cxn ang="0">
                  <a:pos x="1298" y="0"/>
                </a:cxn>
                <a:cxn ang="0">
                  <a:pos x="1877" y="0"/>
                </a:cxn>
                <a:cxn ang="0">
                  <a:pos x="788" y="1761"/>
                </a:cxn>
                <a:cxn ang="0">
                  <a:pos x="253" y="1761"/>
                </a:cxn>
                <a:cxn ang="0">
                  <a:pos x="0" y="0"/>
                </a:cxn>
              </a:cxnLst>
              <a:rect l="0" t="0" r="r" b="b"/>
              <a:pathLst>
                <a:path w="1877" h="1761">
                  <a:moveTo>
                    <a:pt x="0" y="0"/>
                  </a:moveTo>
                  <a:lnTo>
                    <a:pt x="578" y="0"/>
                  </a:lnTo>
                  <a:lnTo>
                    <a:pt x="709" y="973"/>
                  </a:lnTo>
                  <a:lnTo>
                    <a:pt x="1298" y="0"/>
                  </a:lnTo>
                  <a:lnTo>
                    <a:pt x="1877" y="0"/>
                  </a:lnTo>
                  <a:lnTo>
                    <a:pt x="788" y="1761"/>
                  </a:lnTo>
                  <a:lnTo>
                    <a:pt x="253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5" name="Freeform 13"/>
            <p:cNvSpPr>
              <a:spLocks noChangeAspect="1" noEditPoints="1"/>
            </p:cNvSpPr>
            <p:nvPr/>
          </p:nvSpPr>
          <p:spPr bwMode="gray">
            <a:xfrm>
              <a:off x="4456" y="1730"/>
              <a:ext cx="993" cy="910"/>
            </a:xfrm>
            <a:custGeom>
              <a:avLst/>
              <a:gdLst/>
              <a:ahLst/>
              <a:cxnLst>
                <a:cxn ang="0">
                  <a:pos x="1036" y="497"/>
                </a:cxn>
                <a:cxn ang="0">
                  <a:pos x="898" y="535"/>
                </a:cxn>
                <a:cxn ang="0">
                  <a:pos x="775" y="608"/>
                </a:cxn>
                <a:cxn ang="0">
                  <a:pos x="672" y="709"/>
                </a:cxn>
                <a:cxn ang="0">
                  <a:pos x="600" y="828"/>
                </a:cxn>
                <a:cxn ang="0">
                  <a:pos x="564" y="962"/>
                </a:cxn>
                <a:cxn ang="0">
                  <a:pos x="569" y="1080"/>
                </a:cxn>
                <a:cxn ang="0">
                  <a:pos x="607" y="1179"/>
                </a:cxn>
                <a:cxn ang="0">
                  <a:pos x="676" y="1257"/>
                </a:cxn>
                <a:cxn ang="0">
                  <a:pos x="768" y="1308"/>
                </a:cxn>
                <a:cxn ang="0">
                  <a:pos x="880" y="1327"/>
                </a:cxn>
                <a:cxn ang="0">
                  <a:pos x="1014" y="1311"/>
                </a:cxn>
                <a:cxn ang="0">
                  <a:pos x="1144" y="1255"/>
                </a:cxn>
                <a:cxn ang="0">
                  <a:pos x="1258" y="1166"/>
                </a:cxn>
                <a:cxn ang="0">
                  <a:pos x="1347" y="1054"/>
                </a:cxn>
                <a:cxn ang="0">
                  <a:pos x="1403" y="926"/>
                </a:cxn>
                <a:cxn ang="0">
                  <a:pos x="1417" y="797"/>
                </a:cxn>
                <a:cxn ang="0">
                  <a:pos x="1396" y="689"/>
                </a:cxn>
                <a:cxn ang="0">
                  <a:pos x="1341" y="600"/>
                </a:cxn>
                <a:cxn ang="0">
                  <a:pos x="1260" y="535"/>
                </a:cxn>
                <a:cxn ang="0">
                  <a:pos x="1157" y="499"/>
                </a:cxn>
                <a:cxn ang="0">
                  <a:pos x="1204" y="0"/>
                </a:cxn>
                <a:cxn ang="0">
                  <a:pos x="1394" y="18"/>
                </a:cxn>
                <a:cxn ang="0">
                  <a:pos x="1564" y="70"/>
                </a:cxn>
                <a:cxn ang="0">
                  <a:pos x="1707" y="155"/>
                </a:cxn>
                <a:cxn ang="0">
                  <a:pos x="1824" y="266"/>
                </a:cxn>
                <a:cxn ang="0">
                  <a:pos x="1909" y="401"/>
                </a:cxn>
                <a:cxn ang="0">
                  <a:pos x="1962" y="555"/>
                </a:cxn>
                <a:cxn ang="0">
                  <a:pos x="1978" y="727"/>
                </a:cxn>
                <a:cxn ang="0">
                  <a:pos x="1955" y="910"/>
                </a:cxn>
                <a:cxn ang="0">
                  <a:pos x="1886" y="1105"/>
                </a:cxn>
                <a:cxn ang="0">
                  <a:pos x="1781" y="1288"/>
                </a:cxn>
                <a:cxn ang="0">
                  <a:pos x="1642" y="1449"/>
                </a:cxn>
                <a:cxn ang="0">
                  <a:pos x="1477" y="1588"/>
                </a:cxn>
                <a:cxn ang="0">
                  <a:pos x="1293" y="1698"/>
                </a:cxn>
                <a:cxn ang="0">
                  <a:pos x="1092" y="1776"/>
                </a:cxn>
                <a:cxn ang="0">
                  <a:pos x="882" y="1818"/>
                </a:cxn>
                <a:cxn ang="0">
                  <a:pos x="678" y="1818"/>
                </a:cxn>
                <a:cxn ang="0">
                  <a:pos x="497" y="1781"/>
                </a:cxn>
                <a:cxn ang="0">
                  <a:pos x="341" y="1713"/>
                </a:cxn>
                <a:cxn ang="0">
                  <a:pos x="209" y="1615"/>
                </a:cxn>
                <a:cxn ang="0">
                  <a:pos x="108" y="1490"/>
                </a:cxn>
                <a:cxn ang="0">
                  <a:pos x="38" y="1346"/>
                </a:cxn>
                <a:cxn ang="0">
                  <a:pos x="3" y="1181"/>
                </a:cxn>
                <a:cxn ang="0">
                  <a:pos x="7" y="1004"/>
                </a:cxn>
                <a:cxn ang="0">
                  <a:pos x="52" y="810"/>
                </a:cxn>
                <a:cxn ang="0">
                  <a:pos x="141" y="622"/>
                </a:cxn>
                <a:cxn ang="0">
                  <a:pos x="264" y="450"/>
                </a:cxn>
                <a:cxn ang="0">
                  <a:pos x="416" y="300"/>
                </a:cxn>
                <a:cxn ang="0">
                  <a:pos x="593" y="175"/>
                </a:cxn>
                <a:cxn ang="0">
                  <a:pos x="786" y="81"/>
                </a:cxn>
                <a:cxn ang="0">
                  <a:pos x="992" y="22"/>
                </a:cxn>
                <a:cxn ang="0">
                  <a:pos x="1204" y="0"/>
                </a:cxn>
              </a:cxnLst>
              <a:rect l="0" t="0" r="r" b="b"/>
              <a:pathLst>
                <a:path w="1978" h="1823">
                  <a:moveTo>
                    <a:pt x="1099" y="494"/>
                  </a:moveTo>
                  <a:lnTo>
                    <a:pt x="1036" y="497"/>
                  </a:lnTo>
                  <a:lnTo>
                    <a:pt x="965" y="512"/>
                  </a:lnTo>
                  <a:lnTo>
                    <a:pt x="898" y="535"/>
                  </a:lnTo>
                  <a:lnTo>
                    <a:pt x="833" y="568"/>
                  </a:lnTo>
                  <a:lnTo>
                    <a:pt x="775" y="608"/>
                  </a:lnTo>
                  <a:lnTo>
                    <a:pt x="721" y="655"/>
                  </a:lnTo>
                  <a:lnTo>
                    <a:pt x="672" y="709"/>
                  </a:lnTo>
                  <a:lnTo>
                    <a:pt x="633" y="767"/>
                  </a:lnTo>
                  <a:lnTo>
                    <a:pt x="600" y="828"/>
                  </a:lnTo>
                  <a:lnTo>
                    <a:pt x="576" y="895"/>
                  </a:lnTo>
                  <a:lnTo>
                    <a:pt x="564" y="962"/>
                  </a:lnTo>
                  <a:lnTo>
                    <a:pt x="562" y="1024"/>
                  </a:lnTo>
                  <a:lnTo>
                    <a:pt x="569" y="1080"/>
                  </a:lnTo>
                  <a:lnTo>
                    <a:pt x="584" y="1132"/>
                  </a:lnTo>
                  <a:lnTo>
                    <a:pt x="607" y="1179"/>
                  </a:lnTo>
                  <a:lnTo>
                    <a:pt x="638" y="1221"/>
                  </a:lnTo>
                  <a:lnTo>
                    <a:pt x="676" y="1257"/>
                  </a:lnTo>
                  <a:lnTo>
                    <a:pt x="719" y="1286"/>
                  </a:lnTo>
                  <a:lnTo>
                    <a:pt x="768" y="1308"/>
                  </a:lnTo>
                  <a:lnTo>
                    <a:pt x="822" y="1322"/>
                  </a:lnTo>
                  <a:lnTo>
                    <a:pt x="880" y="1327"/>
                  </a:lnTo>
                  <a:lnTo>
                    <a:pt x="944" y="1324"/>
                  </a:lnTo>
                  <a:lnTo>
                    <a:pt x="1014" y="1311"/>
                  </a:lnTo>
                  <a:lnTo>
                    <a:pt x="1081" y="1288"/>
                  </a:lnTo>
                  <a:lnTo>
                    <a:pt x="1144" y="1255"/>
                  </a:lnTo>
                  <a:lnTo>
                    <a:pt x="1204" y="1213"/>
                  </a:lnTo>
                  <a:lnTo>
                    <a:pt x="1258" y="1166"/>
                  </a:lnTo>
                  <a:lnTo>
                    <a:pt x="1307" y="1114"/>
                  </a:lnTo>
                  <a:lnTo>
                    <a:pt x="1347" y="1054"/>
                  </a:lnTo>
                  <a:lnTo>
                    <a:pt x="1379" y="993"/>
                  </a:lnTo>
                  <a:lnTo>
                    <a:pt x="1403" y="926"/>
                  </a:lnTo>
                  <a:lnTo>
                    <a:pt x="1416" y="859"/>
                  </a:lnTo>
                  <a:lnTo>
                    <a:pt x="1417" y="797"/>
                  </a:lnTo>
                  <a:lnTo>
                    <a:pt x="1410" y="741"/>
                  </a:lnTo>
                  <a:lnTo>
                    <a:pt x="1396" y="689"/>
                  </a:lnTo>
                  <a:lnTo>
                    <a:pt x="1372" y="642"/>
                  </a:lnTo>
                  <a:lnTo>
                    <a:pt x="1341" y="600"/>
                  </a:lnTo>
                  <a:lnTo>
                    <a:pt x="1303" y="564"/>
                  </a:lnTo>
                  <a:lnTo>
                    <a:pt x="1260" y="535"/>
                  </a:lnTo>
                  <a:lnTo>
                    <a:pt x="1211" y="514"/>
                  </a:lnTo>
                  <a:lnTo>
                    <a:pt x="1157" y="499"/>
                  </a:lnTo>
                  <a:lnTo>
                    <a:pt x="1099" y="494"/>
                  </a:lnTo>
                  <a:close/>
                  <a:moveTo>
                    <a:pt x="1204" y="0"/>
                  </a:moveTo>
                  <a:lnTo>
                    <a:pt x="1302" y="5"/>
                  </a:lnTo>
                  <a:lnTo>
                    <a:pt x="1394" y="18"/>
                  </a:lnTo>
                  <a:lnTo>
                    <a:pt x="1481" y="41"/>
                  </a:lnTo>
                  <a:lnTo>
                    <a:pt x="1564" y="70"/>
                  </a:lnTo>
                  <a:lnTo>
                    <a:pt x="1638" y="110"/>
                  </a:lnTo>
                  <a:lnTo>
                    <a:pt x="1707" y="155"/>
                  </a:lnTo>
                  <a:lnTo>
                    <a:pt x="1770" y="208"/>
                  </a:lnTo>
                  <a:lnTo>
                    <a:pt x="1824" y="266"/>
                  </a:lnTo>
                  <a:lnTo>
                    <a:pt x="1871" y="331"/>
                  </a:lnTo>
                  <a:lnTo>
                    <a:pt x="1909" y="401"/>
                  </a:lnTo>
                  <a:lnTo>
                    <a:pt x="1940" y="476"/>
                  </a:lnTo>
                  <a:lnTo>
                    <a:pt x="1962" y="555"/>
                  </a:lnTo>
                  <a:lnTo>
                    <a:pt x="1974" y="638"/>
                  </a:lnTo>
                  <a:lnTo>
                    <a:pt x="1978" y="727"/>
                  </a:lnTo>
                  <a:lnTo>
                    <a:pt x="1971" y="817"/>
                  </a:lnTo>
                  <a:lnTo>
                    <a:pt x="1955" y="910"/>
                  </a:lnTo>
                  <a:lnTo>
                    <a:pt x="1926" y="1009"/>
                  </a:lnTo>
                  <a:lnTo>
                    <a:pt x="1886" y="1105"/>
                  </a:lnTo>
                  <a:lnTo>
                    <a:pt x="1839" y="1199"/>
                  </a:lnTo>
                  <a:lnTo>
                    <a:pt x="1781" y="1288"/>
                  </a:lnTo>
                  <a:lnTo>
                    <a:pt x="1716" y="1371"/>
                  </a:lnTo>
                  <a:lnTo>
                    <a:pt x="1642" y="1449"/>
                  </a:lnTo>
                  <a:lnTo>
                    <a:pt x="1562" y="1521"/>
                  </a:lnTo>
                  <a:lnTo>
                    <a:pt x="1477" y="1588"/>
                  </a:lnTo>
                  <a:lnTo>
                    <a:pt x="1387" y="1648"/>
                  </a:lnTo>
                  <a:lnTo>
                    <a:pt x="1293" y="1698"/>
                  </a:lnTo>
                  <a:lnTo>
                    <a:pt x="1193" y="1742"/>
                  </a:lnTo>
                  <a:lnTo>
                    <a:pt x="1092" y="1776"/>
                  </a:lnTo>
                  <a:lnTo>
                    <a:pt x="987" y="1801"/>
                  </a:lnTo>
                  <a:lnTo>
                    <a:pt x="882" y="1818"/>
                  </a:lnTo>
                  <a:lnTo>
                    <a:pt x="775" y="1823"/>
                  </a:lnTo>
                  <a:lnTo>
                    <a:pt x="678" y="1818"/>
                  </a:lnTo>
                  <a:lnTo>
                    <a:pt x="586" y="1805"/>
                  </a:lnTo>
                  <a:lnTo>
                    <a:pt x="497" y="1781"/>
                  </a:lnTo>
                  <a:lnTo>
                    <a:pt x="416" y="1751"/>
                  </a:lnTo>
                  <a:lnTo>
                    <a:pt x="341" y="1713"/>
                  </a:lnTo>
                  <a:lnTo>
                    <a:pt x="273" y="1667"/>
                  </a:lnTo>
                  <a:lnTo>
                    <a:pt x="209" y="1615"/>
                  </a:lnTo>
                  <a:lnTo>
                    <a:pt x="155" y="1555"/>
                  </a:lnTo>
                  <a:lnTo>
                    <a:pt x="108" y="1490"/>
                  </a:lnTo>
                  <a:lnTo>
                    <a:pt x="68" y="1420"/>
                  </a:lnTo>
                  <a:lnTo>
                    <a:pt x="38" y="1346"/>
                  </a:lnTo>
                  <a:lnTo>
                    <a:pt x="16" y="1266"/>
                  </a:lnTo>
                  <a:lnTo>
                    <a:pt x="3" y="1181"/>
                  </a:lnTo>
                  <a:lnTo>
                    <a:pt x="0" y="1094"/>
                  </a:lnTo>
                  <a:lnTo>
                    <a:pt x="7" y="1004"/>
                  </a:lnTo>
                  <a:lnTo>
                    <a:pt x="23" y="910"/>
                  </a:lnTo>
                  <a:lnTo>
                    <a:pt x="52" y="810"/>
                  </a:lnTo>
                  <a:lnTo>
                    <a:pt x="92" y="714"/>
                  </a:lnTo>
                  <a:lnTo>
                    <a:pt x="141" y="622"/>
                  </a:lnTo>
                  <a:lnTo>
                    <a:pt x="198" y="533"/>
                  </a:lnTo>
                  <a:lnTo>
                    <a:pt x="264" y="450"/>
                  </a:lnTo>
                  <a:lnTo>
                    <a:pt x="336" y="372"/>
                  </a:lnTo>
                  <a:lnTo>
                    <a:pt x="416" y="300"/>
                  </a:lnTo>
                  <a:lnTo>
                    <a:pt x="502" y="235"/>
                  </a:lnTo>
                  <a:lnTo>
                    <a:pt x="593" y="175"/>
                  </a:lnTo>
                  <a:lnTo>
                    <a:pt x="687" y="125"/>
                  </a:lnTo>
                  <a:lnTo>
                    <a:pt x="786" y="81"/>
                  </a:lnTo>
                  <a:lnTo>
                    <a:pt x="888" y="47"/>
                  </a:lnTo>
                  <a:lnTo>
                    <a:pt x="992" y="22"/>
                  </a:lnTo>
                  <a:lnTo>
                    <a:pt x="1097" y="5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6" name="Freeform 14"/>
            <p:cNvSpPr>
              <a:spLocks noChangeAspect="1"/>
            </p:cNvSpPr>
            <p:nvPr/>
          </p:nvSpPr>
          <p:spPr bwMode="gray">
            <a:xfrm>
              <a:off x="3822" y="1730"/>
              <a:ext cx="724" cy="896"/>
            </a:xfrm>
            <a:custGeom>
              <a:avLst/>
              <a:gdLst/>
              <a:ahLst/>
              <a:cxnLst>
                <a:cxn ang="0">
                  <a:pos x="1452" y="0"/>
                </a:cxn>
                <a:cxn ang="0">
                  <a:pos x="1324" y="499"/>
                </a:cxn>
                <a:cxn ang="0">
                  <a:pos x="1248" y="523"/>
                </a:cxn>
                <a:cxn ang="0">
                  <a:pos x="1177" y="551"/>
                </a:cxn>
                <a:cxn ang="0">
                  <a:pos x="1110" y="588"/>
                </a:cxn>
                <a:cxn ang="0">
                  <a:pos x="1049" y="631"/>
                </a:cxn>
                <a:cxn ang="0">
                  <a:pos x="991" y="678"/>
                </a:cxn>
                <a:cxn ang="0">
                  <a:pos x="940" y="731"/>
                </a:cxn>
                <a:cxn ang="0">
                  <a:pos x="893" y="787"/>
                </a:cxn>
                <a:cxn ang="0">
                  <a:pos x="850" y="846"/>
                </a:cxn>
                <a:cxn ang="0">
                  <a:pos x="812" y="906"/>
                </a:cxn>
                <a:cxn ang="0">
                  <a:pos x="779" y="969"/>
                </a:cxn>
                <a:cxn ang="0">
                  <a:pos x="752" y="1033"/>
                </a:cxn>
                <a:cxn ang="0">
                  <a:pos x="729" y="1096"/>
                </a:cxn>
                <a:cxn ang="0">
                  <a:pos x="711" y="1157"/>
                </a:cxn>
                <a:cxn ang="0">
                  <a:pos x="559" y="1792"/>
                </a:cxn>
                <a:cxn ang="0">
                  <a:pos x="0" y="1792"/>
                </a:cxn>
                <a:cxn ang="0">
                  <a:pos x="412" y="43"/>
                </a:cxn>
                <a:cxn ang="0">
                  <a:pos x="969" y="43"/>
                </a:cxn>
                <a:cxn ang="0">
                  <a:pos x="933" y="183"/>
                </a:cxn>
                <a:cxn ang="0">
                  <a:pos x="940" y="183"/>
                </a:cxn>
                <a:cxn ang="0">
                  <a:pos x="966" y="157"/>
                </a:cxn>
                <a:cxn ang="0">
                  <a:pos x="1002" y="130"/>
                </a:cxn>
                <a:cxn ang="0">
                  <a:pos x="1047" y="105"/>
                </a:cxn>
                <a:cxn ang="0">
                  <a:pos x="1098" y="81"/>
                </a:cxn>
                <a:cxn ang="0">
                  <a:pos x="1154" y="60"/>
                </a:cxn>
                <a:cxn ang="0">
                  <a:pos x="1213" y="40"/>
                </a:cxn>
                <a:cxn ang="0">
                  <a:pos x="1275" y="23"/>
                </a:cxn>
                <a:cxn ang="0">
                  <a:pos x="1336" y="11"/>
                </a:cxn>
                <a:cxn ang="0">
                  <a:pos x="1396" y="3"/>
                </a:cxn>
                <a:cxn ang="0">
                  <a:pos x="1452" y="0"/>
                </a:cxn>
              </a:cxnLst>
              <a:rect l="0" t="0" r="r" b="b"/>
              <a:pathLst>
                <a:path w="1452" h="1792">
                  <a:moveTo>
                    <a:pt x="1452" y="0"/>
                  </a:moveTo>
                  <a:lnTo>
                    <a:pt x="1324" y="499"/>
                  </a:lnTo>
                  <a:lnTo>
                    <a:pt x="1248" y="523"/>
                  </a:lnTo>
                  <a:lnTo>
                    <a:pt x="1177" y="551"/>
                  </a:lnTo>
                  <a:lnTo>
                    <a:pt x="1110" y="588"/>
                  </a:lnTo>
                  <a:lnTo>
                    <a:pt x="1049" y="631"/>
                  </a:lnTo>
                  <a:lnTo>
                    <a:pt x="991" y="678"/>
                  </a:lnTo>
                  <a:lnTo>
                    <a:pt x="940" y="731"/>
                  </a:lnTo>
                  <a:lnTo>
                    <a:pt x="893" y="787"/>
                  </a:lnTo>
                  <a:lnTo>
                    <a:pt x="850" y="846"/>
                  </a:lnTo>
                  <a:lnTo>
                    <a:pt x="812" y="906"/>
                  </a:lnTo>
                  <a:lnTo>
                    <a:pt x="779" y="969"/>
                  </a:lnTo>
                  <a:lnTo>
                    <a:pt x="752" y="1033"/>
                  </a:lnTo>
                  <a:lnTo>
                    <a:pt x="729" y="1096"/>
                  </a:lnTo>
                  <a:lnTo>
                    <a:pt x="711" y="1157"/>
                  </a:lnTo>
                  <a:lnTo>
                    <a:pt x="559" y="1792"/>
                  </a:lnTo>
                  <a:lnTo>
                    <a:pt x="0" y="1792"/>
                  </a:lnTo>
                  <a:lnTo>
                    <a:pt x="412" y="43"/>
                  </a:lnTo>
                  <a:lnTo>
                    <a:pt x="969" y="43"/>
                  </a:lnTo>
                  <a:lnTo>
                    <a:pt x="933" y="183"/>
                  </a:lnTo>
                  <a:lnTo>
                    <a:pt x="940" y="183"/>
                  </a:lnTo>
                  <a:lnTo>
                    <a:pt x="966" y="157"/>
                  </a:lnTo>
                  <a:lnTo>
                    <a:pt x="1002" y="130"/>
                  </a:lnTo>
                  <a:lnTo>
                    <a:pt x="1047" y="105"/>
                  </a:lnTo>
                  <a:lnTo>
                    <a:pt x="1098" y="81"/>
                  </a:lnTo>
                  <a:lnTo>
                    <a:pt x="1154" y="60"/>
                  </a:lnTo>
                  <a:lnTo>
                    <a:pt x="1213" y="40"/>
                  </a:lnTo>
                  <a:lnTo>
                    <a:pt x="1275" y="23"/>
                  </a:lnTo>
                  <a:lnTo>
                    <a:pt x="1336" y="11"/>
                  </a:lnTo>
                  <a:lnTo>
                    <a:pt x="1396" y="3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5967" name="Freeform 15"/>
            <p:cNvSpPr>
              <a:spLocks noChangeAspect="1"/>
            </p:cNvSpPr>
            <p:nvPr/>
          </p:nvSpPr>
          <p:spPr bwMode="gray">
            <a:xfrm>
              <a:off x="5401" y="1080"/>
              <a:ext cx="1400" cy="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65" y="709"/>
                </a:cxn>
                <a:cxn ang="0">
                  <a:pos x="2803" y="1150"/>
                </a:cxn>
                <a:cxn ang="0">
                  <a:pos x="2244" y="1150"/>
                </a:cxn>
                <a:cxn ang="0">
                  <a:pos x="0" y="0"/>
                </a:cxn>
              </a:cxnLst>
              <a:rect l="0" t="0" r="r" b="b"/>
              <a:pathLst>
                <a:path w="2803" h="1150">
                  <a:moveTo>
                    <a:pt x="0" y="0"/>
                  </a:moveTo>
                  <a:lnTo>
                    <a:pt x="2465" y="709"/>
                  </a:lnTo>
                  <a:lnTo>
                    <a:pt x="2803" y="1150"/>
                  </a:lnTo>
                  <a:lnTo>
                    <a:pt x="2244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002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latin typeface="Arial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</p:sldLayoutIdLst>
  <p:hf hdr="0" ftr="0" dt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Line 12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hidden">
          <a:xfrm>
            <a:off x="0" y="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230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B270694-D200-4222-9BE0-B09F8224C7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gray">
          <a:xfrm>
            <a:off x="3865580" y="4964906"/>
            <a:ext cx="144142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 dirty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2011 </a:t>
            </a:r>
            <a:r>
              <a:rPr lang="en-US" sz="600" b="1" i="0" dirty="0" smtClean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Retrospect, Inc..</a:t>
            </a:r>
            <a:endParaRPr lang="en-US" sz="600" b="1" i="0" dirty="0">
              <a:solidFill>
                <a:srgbClr val="A6958E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17" name="Picture 16" descr="Retrospect_Inc_logo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00" y="4559302"/>
            <a:ext cx="1168400" cy="3361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Line 3"/>
          <p:cNvSpPr>
            <a:spLocks noChangeShapeType="1"/>
          </p:cNvSpPr>
          <p:nvPr/>
        </p:nvSpPr>
        <p:spPr bwMode="gray">
          <a:xfrm flipH="1"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hidden">
          <a:xfrm>
            <a:off x="0" y="203200"/>
            <a:ext cx="8686800" cy="685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86556"/>
            <a:ext cx="82296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114425"/>
            <a:ext cx="82296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5959" name="Rectangle 7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515100" y="4918353"/>
            <a:ext cx="228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6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60" name="Rectangle 8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300" y="4887575"/>
            <a:ext cx="457200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C3A8476C-63D0-4FF3-9B21-B07DCFB15D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gray">
          <a:xfrm>
            <a:off x="3415135" y="4964906"/>
            <a:ext cx="2342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600" b="1" i="0">
                <a:solidFill>
                  <a:srgbClr val="A6958E"/>
                </a:solidFill>
                <a:latin typeface="Arial"/>
                <a:ea typeface="+mn-ea"/>
                <a:cs typeface="Arial"/>
              </a:rPr>
              <a:t>Copyright ® 2009 Rovi Corporation. Vertrauliche Informationen.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2" r:id="rId1"/>
    <p:sldLayoutId id="2147484073" r:id="rId2"/>
    <p:sldLayoutId id="2147484074" r:id="rId3"/>
    <p:sldLayoutId id="2147484075" r:id="rId4"/>
    <p:sldLayoutId id="2147484076" r:id="rId5"/>
    <p:sldLayoutId id="2147484077" r:id="rId6"/>
    <p:sldLayoutId id="2147484078" r:id="rId7"/>
    <p:sldLayoutId id="2147484079" r:id="rId8"/>
    <p:sldLayoutId id="2147484080" r:id="rId9"/>
    <p:sldLayoutId id="2147484081" r:id="rId10"/>
    <p:sldLayoutId id="2147484082" r:id="rId11"/>
    <p:sldLayoutId id="2147484083" r:id="rId12"/>
  </p:sldLayoutIdLst>
  <p:hf hdr="0" ftr="0" dt="0"/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lnSpc>
          <a:spcPct val="90000"/>
        </a:lnSpc>
        <a:spcBef>
          <a:spcPct val="50000"/>
        </a:spcBef>
        <a:spcAft>
          <a:spcPct val="10000"/>
        </a:spcAft>
        <a:buClr>
          <a:schemeClr val="tx2"/>
        </a:buClr>
        <a:buSzPct val="85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Font typeface="Arial" charset="0"/>
        <a:buChar char="-"/>
        <a:defRPr>
          <a:solidFill>
            <a:schemeClr val="tx1"/>
          </a:solidFill>
          <a:latin typeface="+mn-lt"/>
        </a:defRPr>
      </a:lvl2pPr>
      <a:lvl3pPr marL="1028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600">
          <a:solidFill>
            <a:schemeClr val="tx1"/>
          </a:solidFill>
          <a:latin typeface="+mn-lt"/>
        </a:defRPr>
      </a:lvl3pPr>
      <a:lvl4pPr marL="1485900" indent="-114300" algn="l" rtl="0" eaLnBrk="1" fontAlgn="base" hangingPunct="1">
        <a:lnSpc>
          <a:spcPct val="90000"/>
        </a:lnSpc>
        <a:spcBef>
          <a:spcPct val="0"/>
        </a:spcBef>
        <a:spcAft>
          <a:spcPct val="10000"/>
        </a:spcAft>
        <a:buClr>
          <a:schemeClr val="tx2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19431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5pPr>
      <a:lvl6pPr marL="24003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6pPr>
      <a:lvl7pPr marL="28575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7pPr>
      <a:lvl8pPr marL="33147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8pPr>
      <a:lvl9pPr marL="3771900" indent="-114300" algn="l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Clr>
          <a:schemeClr val="tx2"/>
        </a:buClr>
        <a:buSzPct val="85000"/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g"/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6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 descr="Retrospect_Inc_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3302002"/>
            <a:ext cx="1930400" cy="555460"/>
          </a:xfrm>
          <a:prstGeom prst="rect">
            <a:avLst/>
          </a:prstGeom>
        </p:spPr>
      </p:pic>
      <p:pic>
        <p:nvPicPr>
          <p:cNvPr id="12" name="Picture 11" descr="retrospect-mac-right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9"/>
          <a:stretch/>
        </p:blipFill>
        <p:spPr>
          <a:xfrm>
            <a:off x="4279900" y="473550"/>
            <a:ext cx="4708217" cy="440215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auto">
          <a:xfrm>
            <a:off x="0" y="876300"/>
            <a:ext cx="4902200" cy="1905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9728" tIns="45720" rIns="109728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7500" y="1143000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Retrospect</a:t>
            </a:r>
            <a:endParaRPr lang="en-US" sz="4000" b="1" dirty="0" smtClean="0">
              <a:solidFill>
                <a:schemeClr val="bg1"/>
              </a:solidFill>
            </a:endParaRPr>
          </a:p>
          <a:p>
            <a:r>
              <a:rPr lang="en-US" sz="4000" dirty="0" smtClean="0">
                <a:solidFill>
                  <a:schemeClr val="bg1"/>
                </a:solidFill>
              </a:rPr>
              <a:t>pour </a:t>
            </a:r>
            <a:r>
              <a:rPr lang="en-US" sz="4000" dirty="0" smtClean="0">
                <a:solidFill>
                  <a:schemeClr val="bg1"/>
                </a:solidFill>
              </a:rPr>
              <a:t>Mac &amp; Win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93675" y="918767"/>
            <a:ext cx="7829550" cy="3326606"/>
          </a:xfrm>
        </p:spPr>
        <p:txBody>
          <a:bodyPr/>
          <a:lstStyle/>
          <a:p>
            <a:pPr marL="63500" indent="0">
              <a:lnSpc>
                <a:spcPct val="70000"/>
              </a:lnSpc>
              <a:spcBef>
                <a:spcPts val="800"/>
              </a:spcBef>
              <a:buFont typeface="Arial" pitchFamily="34" charset="0"/>
              <a:buNone/>
              <a:defRPr/>
            </a:pPr>
            <a:r>
              <a:rPr lang="en-US" sz="1800" b="1" dirty="0" smtClean="0">
                <a:cs typeface="Arial" pitchFamily="34" charset="0"/>
                <a:sym typeface="Arial" pitchFamily="34" charset="0"/>
              </a:rPr>
              <a:t>Retrospect </a:t>
            </a:r>
            <a:r>
              <a:rPr lang="en-US" sz="1800" b="1" dirty="0" err="1" smtClean="0">
                <a:cs typeface="Arial" pitchFamily="34" charset="0"/>
                <a:sym typeface="Arial" pitchFamily="34" charset="0"/>
              </a:rPr>
              <a:t>offre</a:t>
            </a:r>
            <a:r>
              <a:rPr lang="en-US" sz="18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800" b="1" dirty="0" err="1" smtClean="0">
                <a:cs typeface="Arial" pitchFamily="34" charset="0"/>
                <a:sym typeface="Arial" pitchFamily="34" charset="0"/>
              </a:rPr>
              <a:t>une</a:t>
            </a:r>
            <a:r>
              <a:rPr lang="en-US" sz="1800" b="1" dirty="0" smtClean="0">
                <a:cs typeface="Arial" pitchFamily="34" charset="0"/>
                <a:sym typeface="Arial" pitchFamily="34" charset="0"/>
              </a:rPr>
              <a:t> protection des </a:t>
            </a:r>
            <a:r>
              <a:rPr lang="en-US" sz="1800" b="1" dirty="0" err="1" smtClean="0">
                <a:cs typeface="Arial" pitchFamily="34" charset="0"/>
                <a:sym typeface="Arial" pitchFamily="34" charset="0"/>
              </a:rPr>
              <a:t>données</a:t>
            </a:r>
            <a:r>
              <a:rPr lang="en-US" sz="1800" b="1" dirty="0" smtClean="0">
                <a:cs typeface="Arial" pitchFamily="34" charset="0"/>
                <a:sym typeface="Arial" pitchFamily="34" charset="0"/>
              </a:rPr>
              <a:t> facile </a:t>
            </a:r>
            <a:r>
              <a:rPr lang="en-US" sz="1800" b="1" dirty="0" err="1" smtClean="0">
                <a:cs typeface="Arial" pitchFamily="34" charset="0"/>
                <a:sym typeface="Arial" pitchFamily="34" charset="0"/>
              </a:rPr>
              <a:t>à</a:t>
            </a:r>
            <a:r>
              <a:rPr lang="en-US" sz="18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800" b="1" dirty="0" err="1" smtClean="0">
                <a:cs typeface="Arial" pitchFamily="34" charset="0"/>
                <a:sym typeface="Arial" pitchFamily="34" charset="0"/>
              </a:rPr>
              <a:t>gérer</a:t>
            </a:r>
            <a:r>
              <a:rPr lang="en-US" sz="1800" b="1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800" b="1" dirty="0" err="1" smtClean="0">
                <a:cs typeface="Arial" pitchFamily="34" charset="0"/>
                <a:sym typeface="Arial" pitchFamily="34" charset="0"/>
              </a:rPr>
              <a:t>automatisée</a:t>
            </a:r>
            <a:r>
              <a:rPr lang="en-US" sz="1800" b="1" dirty="0" smtClean="0">
                <a:cs typeface="Arial" pitchFamily="34" charset="0"/>
                <a:sym typeface="Arial" pitchFamily="34" charset="0"/>
              </a:rPr>
              <a:t> et </a:t>
            </a:r>
            <a:r>
              <a:rPr lang="en-US" sz="1800" b="1" dirty="0" err="1" smtClean="0">
                <a:cs typeface="Arial" pitchFamily="34" charset="0"/>
                <a:sym typeface="Arial" pitchFamily="34" charset="0"/>
              </a:rPr>
              <a:t>fiable</a:t>
            </a:r>
            <a:r>
              <a:rPr lang="en-US" sz="1800" b="1" dirty="0" smtClean="0">
                <a:cs typeface="Arial" pitchFamily="34" charset="0"/>
                <a:sym typeface="Arial" pitchFamily="34" charset="0"/>
              </a:rPr>
              <a:t> :</a:t>
            </a:r>
            <a:r>
              <a:rPr lang="en-US" sz="2800" b="1" dirty="0" smtClean="0">
                <a:cs typeface="Arial" pitchFamily="34" charset="0"/>
                <a:sym typeface="Arial" pitchFamily="34" charset="0"/>
              </a:rPr>
              <a:t> </a:t>
            </a:r>
          </a:p>
          <a:p>
            <a:pPr marL="457200" indent="-284400">
              <a:lnSpc>
                <a:spcPct val="90000"/>
              </a:lnSpc>
              <a:spcBef>
                <a:spcPts val="800"/>
              </a:spcBef>
              <a:defRPr/>
            </a:pP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Serveurs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ordinateurs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de bureau et </a:t>
            </a:r>
            <a:r>
              <a:rPr lang="en-US" altLang="zh-CN" sz="1400" dirty="0" smtClean="0">
                <a:cs typeface="Arial" pitchFamily="34" charset="0"/>
                <a:sym typeface="Arial" pitchFamily="34" charset="0"/>
              </a:rPr>
              <a:t/>
            </a:r>
            <a:br>
              <a:rPr lang="en-US" altLang="zh-CN" sz="1400" dirty="0" smtClean="0">
                <a:cs typeface="Arial" pitchFamily="34" charset="0"/>
                <a:sym typeface="Arial" pitchFamily="34" charset="0"/>
              </a:rPr>
            </a:b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ordinateurs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portables                            </a:t>
            </a:r>
          </a:p>
          <a:p>
            <a:pPr marL="457200" indent="-284400">
              <a:lnSpc>
                <a:spcPct val="90000"/>
              </a:lnSpc>
              <a:spcBef>
                <a:spcPts val="800"/>
              </a:spcBef>
              <a:defRPr/>
            </a:pPr>
            <a:r>
              <a:rPr lang="en-US" sz="1400" dirty="0" smtClean="0">
                <a:cs typeface="Arial" pitchFamily="34" charset="0"/>
                <a:sym typeface="Arial" pitchFamily="34" charset="0"/>
              </a:rPr>
              <a:t>Mac, Windows, Linux, Solaris, NetWare</a:t>
            </a:r>
            <a:br>
              <a:rPr lang="en-US" sz="1400" dirty="0" smtClean="0">
                <a:cs typeface="Arial" pitchFamily="34" charset="0"/>
                <a:sym typeface="Arial" pitchFamily="34" charset="0"/>
              </a:rPr>
            </a:b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Environnements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hétérogènes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                                      </a:t>
            </a:r>
          </a:p>
          <a:p>
            <a:pPr marL="457200" indent="-284400">
              <a:lnSpc>
                <a:spcPct val="90000"/>
              </a:lnSpc>
              <a:spcBef>
                <a:spcPts val="800"/>
              </a:spcBef>
              <a:defRPr/>
            </a:pPr>
            <a:r>
              <a:rPr lang="en-US" sz="1400" dirty="0" smtClean="0">
                <a:cs typeface="Arial" pitchFamily="34" charset="0"/>
                <a:sym typeface="Arial" pitchFamily="34" charset="0"/>
              </a:rPr>
              <a:t>Petites et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moyennes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entreprises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(PME)</a:t>
            </a:r>
            <a:br>
              <a:rPr lang="en-US" sz="1400" dirty="0" smtClean="0">
                <a:cs typeface="Arial" pitchFamily="34" charset="0"/>
                <a:sym typeface="Arial" pitchFamily="34" charset="0"/>
              </a:rPr>
            </a:b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Sociétés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de 5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à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500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utilisateurs</a:t>
            </a:r>
            <a:endParaRPr lang="en-US" sz="1400" dirty="0" smtClean="0">
              <a:cs typeface="Arial" pitchFamily="34" charset="0"/>
              <a:sym typeface="Arial" pitchFamily="34" charset="0"/>
            </a:endParaRPr>
          </a:p>
          <a:p>
            <a:pPr marL="457200" indent="-284400">
              <a:lnSpc>
                <a:spcPct val="90000"/>
              </a:lnSpc>
              <a:spcBef>
                <a:spcPts val="800"/>
              </a:spcBef>
              <a:defRPr/>
            </a:pPr>
            <a:r>
              <a:rPr lang="en-US" sz="1400" spc="-20" dirty="0" smtClean="0">
                <a:cs typeface="Arial" pitchFamily="34" charset="0"/>
                <a:sym typeface="Arial" pitchFamily="34" charset="0"/>
              </a:rPr>
              <a:t>Petites structures et </a:t>
            </a:r>
            <a:r>
              <a:rPr lang="en-US" sz="1400" spc="-20" dirty="0" err="1" smtClean="0">
                <a:cs typeface="Arial" pitchFamily="34" charset="0"/>
                <a:sym typeface="Arial" pitchFamily="34" charset="0"/>
              </a:rPr>
              <a:t>Indépendants</a:t>
            </a:r>
            <a:r>
              <a:rPr lang="en-US" sz="1400" spc="-20" dirty="0" smtClean="0">
                <a:cs typeface="Arial" pitchFamily="34" charset="0"/>
                <a:sym typeface="Arial" pitchFamily="34" charset="0"/>
              </a:rPr>
              <a:t> (SOHO)</a:t>
            </a:r>
            <a:r>
              <a:rPr lang="en-US" altLang="zh-CN" sz="1400" spc="-20" dirty="0" smtClean="0">
                <a:cs typeface="Arial" pitchFamily="34" charset="0"/>
                <a:sym typeface="Arial" pitchFamily="34" charset="0"/>
              </a:rPr>
              <a:t> </a:t>
            </a:r>
            <a:br>
              <a:rPr lang="en-US" altLang="zh-CN" sz="1400" spc="-20" dirty="0" smtClean="0">
                <a:cs typeface="Arial" pitchFamily="34" charset="0"/>
                <a:sym typeface="Arial" pitchFamily="34" charset="0"/>
              </a:rPr>
            </a:br>
            <a:r>
              <a:rPr lang="en-US" sz="1400" dirty="0" smtClean="0">
                <a:cs typeface="Arial" pitchFamily="34" charset="0"/>
                <a:sym typeface="Arial" pitchFamily="34" charset="0"/>
              </a:rPr>
              <a:t>1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à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5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utilisateurs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</a:p>
          <a:p>
            <a:pPr marL="457200" indent="-284400">
              <a:lnSpc>
                <a:spcPct val="90000"/>
              </a:lnSpc>
              <a:spcBef>
                <a:spcPts val="800"/>
              </a:spcBef>
              <a:defRPr/>
            </a:pP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Entreprises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multisites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/>
            </a:r>
            <a:br>
              <a:rPr lang="en-US" sz="1400" dirty="0" smtClean="0">
                <a:cs typeface="Arial" pitchFamily="34" charset="0"/>
                <a:sym typeface="Arial" pitchFamily="34" charset="0"/>
              </a:rPr>
            </a:b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Filiales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utilisateurs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et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groupes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altLang="zh-CN" sz="1400" dirty="0" smtClean="0">
                <a:cs typeface="Arial" pitchFamily="34" charset="0"/>
                <a:sym typeface="Arial" pitchFamily="34" charset="0"/>
              </a:rPr>
              <a:t/>
            </a:r>
            <a:br>
              <a:rPr lang="en-US" altLang="zh-CN" sz="1400" dirty="0" smtClean="0">
                <a:cs typeface="Arial" pitchFamily="34" charset="0"/>
                <a:sym typeface="Arial" pitchFamily="34" charset="0"/>
              </a:rPr>
            </a:br>
            <a:r>
              <a:rPr lang="en-US" sz="1400" dirty="0" smtClean="0">
                <a:cs typeface="Arial" pitchFamily="34" charset="0"/>
                <a:sym typeface="Arial" pitchFamily="34" charset="0"/>
              </a:rPr>
              <a:t>travail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distants</a:t>
            </a:r>
            <a:endParaRPr lang="en-US" sz="1400" dirty="0" smtClean="0">
              <a:cs typeface="Arial" pitchFamily="34" charset="0"/>
              <a:sym typeface="Arial" pitchFamily="34" charset="0"/>
            </a:endParaRPr>
          </a:p>
          <a:p>
            <a:pPr marL="457200" indent="-284400">
              <a:lnSpc>
                <a:spcPct val="90000"/>
              </a:lnSpc>
              <a:spcBef>
                <a:spcPts val="800"/>
              </a:spcBef>
              <a:defRPr/>
            </a:pPr>
            <a:r>
              <a:rPr lang="en-US" sz="1400" dirty="0" smtClean="0">
                <a:cs typeface="Arial" pitchFamily="34" charset="0"/>
                <a:sym typeface="Arial" pitchFamily="34" charset="0"/>
              </a:rPr>
              <a:t>Administrations et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enseignement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br>
              <a:rPr lang="en-US" sz="1400" dirty="0" smtClean="0">
                <a:cs typeface="Arial" pitchFamily="34" charset="0"/>
                <a:sym typeface="Arial" pitchFamily="34" charset="0"/>
              </a:rPr>
            </a:b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Taille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équivalente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aux PME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127001" y="0"/>
            <a:ext cx="8958264" cy="749300"/>
          </a:xfrm>
        </p:spPr>
        <p:txBody>
          <a:bodyPr anchor="b"/>
          <a:lstStyle/>
          <a:p>
            <a:r>
              <a:rPr lang="en-US" sz="2400" b="0" dirty="0" smtClean="0">
                <a:ea typeface="ＭＳ Ｐゴシック" pitchFamily="50" charset="-128"/>
                <a:sym typeface="Arial" pitchFamily="34" charset="0"/>
              </a:rPr>
              <a:t>Retrospect </a:t>
            </a:r>
            <a:r>
              <a:rPr lang="en-US" sz="2400" b="0" dirty="0" err="1" smtClean="0">
                <a:ea typeface="ＭＳ Ｐゴシック" pitchFamily="50" charset="-128"/>
                <a:sym typeface="Arial" pitchFamily="34" charset="0"/>
              </a:rPr>
              <a:t>protège</a:t>
            </a:r>
            <a:r>
              <a:rPr lang="en-US" sz="2400" b="0" dirty="0" smtClean="0">
                <a:ea typeface="ＭＳ Ｐゴシック" pitchFamily="50" charset="-128"/>
                <a:sym typeface="Arial" pitchFamily="34" charset="0"/>
              </a:rPr>
              <a:t> des millions </a:t>
            </a:r>
            <a:r>
              <a:rPr lang="en-US" sz="2400" b="0" dirty="0" err="1" smtClean="0">
                <a:ea typeface="ＭＳ Ｐゴシック" pitchFamily="50" charset="-128"/>
                <a:sym typeface="Arial" pitchFamily="34" charset="0"/>
              </a:rPr>
              <a:t>d'ordinateurs</a:t>
            </a:r>
            <a:r>
              <a:rPr lang="en-US" sz="2400" b="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2400" b="0" dirty="0" err="1" smtClean="0">
                <a:ea typeface="ＭＳ Ｐゴシック" pitchFamily="50" charset="-128"/>
                <a:sym typeface="Arial" pitchFamily="34" charset="0"/>
              </a:rPr>
              <a:t>dans</a:t>
            </a:r>
            <a:r>
              <a:rPr lang="en-US" sz="2400" b="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2400" b="0" dirty="0" smtClean="0">
                <a:ea typeface="ＭＳ Ｐゴシック" pitchFamily="50" charset="-128"/>
                <a:sym typeface="Arial" pitchFamily="34" charset="0"/>
              </a:rPr>
              <a:t>le monde </a:t>
            </a:r>
            <a:r>
              <a:rPr lang="en-US" sz="2400" b="0" dirty="0" err="1" smtClean="0">
                <a:ea typeface="ＭＳ Ｐゴシック" pitchFamily="50" charset="-128"/>
                <a:sym typeface="Arial" pitchFamily="34" charset="0"/>
              </a:rPr>
              <a:t>entier</a:t>
            </a:r>
            <a:endParaRPr lang="en-US" sz="2400" b="0" dirty="0" smtClean="0">
              <a:ea typeface="ＭＳ Ｐゴシック" pitchFamily="50" charset="-128"/>
              <a:sym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216129" y="1346200"/>
            <a:ext cx="4735286" cy="3314700"/>
            <a:chOff x="660400" y="660400"/>
            <a:chExt cx="6223001" cy="4356101"/>
          </a:xfrm>
        </p:grpSpPr>
        <p:pic>
          <p:nvPicPr>
            <p:cNvPr id="8" name="Picture 7" descr="WIN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0400" y="660400"/>
              <a:ext cx="4572000" cy="4241800"/>
            </a:xfrm>
            <a:prstGeom prst="rect">
              <a:avLst/>
            </a:prstGeom>
          </p:spPr>
        </p:pic>
        <p:pic>
          <p:nvPicPr>
            <p:cNvPr id="9" name="Picture 8" descr="MAC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11401" y="774701"/>
              <a:ext cx="4572000" cy="4241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56794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23825" y="8335"/>
            <a:ext cx="8229600" cy="857250"/>
          </a:xfrm>
        </p:spPr>
        <p:txBody>
          <a:bodyPr/>
          <a:lstStyle/>
          <a:p>
            <a:r>
              <a:rPr lang="en-US" sz="2400" b="0" dirty="0" err="1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Répon</a:t>
            </a:r>
            <a:r>
              <a:rPr lang="en-US" sz="2400" b="0" dirty="0" err="1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d</a:t>
            </a:r>
            <a:r>
              <a:rPr lang="en-US" sz="2400" b="0" dirty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 aux </a:t>
            </a:r>
            <a:r>
              <a:rPr lang="en-US" sz="2400" b="0" dirty="0" err="1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besoins</a:t>
            </a:r>
            <a:r>
              <a:rPr lang="en-US" sz="2400" b="0" dirty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 des clients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334964" y="1012032"/>
            <a:ext cx="8745537" cy="33944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Coût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élevé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des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pertes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données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 : les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activités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sont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vulnérables</a:t>
            </a:r>
            <a:endParaRPr lang="en-US" sz="1400" b="1" dirty="0" smtClean="0">
              <a:cs typeface="Arial" pitchFamily="34" charset="0"/>
              <a:sym typeface="Arial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Processus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sauvegarde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mal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adapté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peu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fiable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incohérent</a:t>
            </a:r>
            <a:endParaRPr lang="en-US" sz="1200" dirty="0" smtClean="0">
              <a:cs typeface="Arial" pitchFamily="34" charset="0"/>
              <a:sym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Croissance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rapide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des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données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et des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exigences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d'accès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</a:p>
          <a:p>
            <a:pPr lvl="1">
              <a:lnSpc>
                <a:spcPct val="100000"/>
              </a:lnSpc>
            </a:pP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Besoin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restaurations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et de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sauvegardes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plus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rapides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</a:p>
          <a:p>
            <a:pPr lvl="1">
              <a:lnSpc>
                <a:spcPct val="100000"/>
              </a:lnSpc>
            </a:pPr>
            <a:r>
              <a:rPr lang="en-US" sz="1200" dirty="0" smtClean="0">
                <a:cs typeface="Arial" pitchFamily="34" charset="0"/>
                <a:sym typeface="Arial" pitchFamily="34" charset="0"/>
              </a:rPr>
              <a:t>Forcer les applications/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utilisateurs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hors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ligne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n'est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pas acceptable</a:t>
            </a:r>
          </a:p>
          <a:p>
            <a:pPr>
              <a:lnSpc>
                <a:spcPct val="100000"/>
              </a:lnSpc>
            </a:pP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Microsoft Exchange et SQL Server</a:t>
            </a:r>
          </a:p>
          <a:p>
            <a:pPr lvl="1">
              <a:lnSpc>
                <a:spcPct val="100000"/>
              </a:lnSpc>
            </a:pP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Éléments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critiques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à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l'activité</a:t>
            </a:r>
            <a:endParaRPr lang="en-US" sz="1200" dirty="0" smtClean="0">
              <a:cs typeface="Arial" pitchFamily="34" charset="0"/>
              <a:sym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Vulnérables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en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cas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sinistre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(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incendie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inondation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tempête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défaillance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système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…)</a:t>
            </a:r>
          </a:p>
          <a:p>
            <a:pPr lvl="1">
              <a:lnSpc>
                <a:spcPct val="100000"/>
              </a:lnSpc>
            </a:pPr>
            <a:r>
              <a:rPr lang="en-US" sz="1200" dirty="0" smtClean="0">
                <a:cs typeface="Arial" pitchFamily="34" charset="0"/>
                <a:sym typeface="Arial" pitchFamily="34" charset="0"/>
              </a:rPr>
              <a:t>Pas de copies hors site</a:t>
            </a:r>
          </a:p>
          <a:p>
            <a:pPr lvl="1">
              <a:lnSpc>
                <a:spcPct val="100000"/>
              </a:lnSpc>
            </a:pP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Recréer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les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ordinateurs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prend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plusieurs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heures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ou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journées</a:t>
            </a:r>
            <a:endParaRPr lang="en-US" sz="1200" dirty="0" smtClean="0">
              <a:cs typeface="Arial" pitchFamily="34" charset="0"/>
              <a:sym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Conformité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sécurité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des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données</a:t>
            </a:r>
            <a:endParaRPr lang="en-US" sz="1400" b="1" dirty="0" smtClean="0">
              <a:cs typeface="Arial" pitchFamily="34" charset="0"/>
              <a:sym typeface="Arial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1200" dirty="0" smtClean="0">
                <a:cs typeface="Arial" pitchFamily="34" charset="0"/>
                <a:sym typeface="Arial" pitchFamily="34" charset="0"/>
              </a:rPr>
              <a:t>Les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sauvegardes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non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chiffrées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exposent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les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données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sensibles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.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Conséquences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coûteuses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en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cas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perte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ou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de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vol</a:t>
            </a:r>
            <a:endParaRPr lang="en-US" sz="1200" dirty="0" smtClean="0">
              <a:cs typeface="Arial" pitchFamily="34" charset="0"/>
              <a:sym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Ressources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informatiques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et budgets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limités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dans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la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conjoncture</a:t>
            </a:r>
            <a:r>
              <a:rPr lang="en-US" sz="14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b="1" dirty="0" err="1" smtClean="0">
                <a:cs typeface="Arial" pitchFamily="34" charset="0"/>
                <a:sym typeface="Arial" pitchFamily="34" charset="0"/>
              </a:rPr>
              <a:t>actuelle</a:t>
            </a:r>
            <a:endParaRPr lang="en-US" sz="1400" b="1" dirty="0" smtClean="0">
              <a:cs typeface="Arial" pitchFamily="34" charset="0"/>
              <a:sym typeface="Arial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Besoin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de protection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robuste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sans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complexité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ni</a:t>
            </a:r>
            <a:r>
              <a:rPr lang="en-US" sz="1200" dirty="0" smtClean="0">
                <a:cs typeface="Arial" pitchFamily="34" charset="0"/>
                <a:sym typeface="Arial" pitchFamily="34" charset="0"/>
              </a:rPr>
              <a:t> prix </a:t>
            </a:r>
            <a:r>
              <a:rPr lang="en-US" sz="1200" dirty="0" err="1" smtClean="0">
                <a:cs typeface="Arial" pitchFamily="34" charset="0"/>
                <a:sym typeface="Arial" pitchFamily="34" charset="0"/>
              </a:rPr>
              <a:t>élevé</a:t>
            </a:r>
            <a:endParaRPr lang="en-US" sz="1200" dirty="0" smtClean="0">
              <a:cs typeface="Arial" pitchFamily="34" charset="0"/>
              <a:sym typeface="Arial" pitchFamily="34" charset="0"/>
            </a:endParaRPr>
          </a:p>
          <a:p>
            <a:pPr>
              <a:lnSpc>
                <a:spcPct val="100000"/>
              </a:lnSpc>
              <a:buFont typeface="Arial" pitchFamily="34" charset="0"/>
              <a:buNone/>
            </a:pPr>
            <a:endParaRPr lang="en-US" sz="1200" dirty="0" smtClean="0">
              <a:cs typeface="Arial" pitchFamily="34" charset="0"/>
              <a:sym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598BFFD7-3074-4645-A5AE-05813F2907BB}" type="datetime1">
              <a:rPr lang="en-US" smtClean="0">
                <a:solidFill>
                  <a:srgbClr val="C0504D"/>
                </a:solidFill>
                <a:cs typeface="Arial" pitchFamily="34" charset="0"/>
                <a:sym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1/26/12</a:t>
            </a:fld>
            <a:endParaRPr lang="en-US" smtClean="0">
              <a:solidFill>
                <a:srgbClr val="C0504D"/>
              </a:solidFill>
              <a:cs typeface="Arial" pitchFamily="34" charset="0"/>
              <a:sym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2BC3BDD7-8323-4448-971C-7B994EFC20A2}" type="slidenum">
              <a:rPr lang="en-US" smtClean="0">
                <a:solidFill>
                  <a:srgbClr val="C0504D"/>
                </a:solidFill>
                <a:cs typeface="Arial" pitchFamily="34" charset="0"/>
                <a:sym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3</a:t>
            </a:fld>
            <a:endParaRPr lang="en-US" smtClean="0">
              <a:solidFill>
                <a:srgbClr val="C0504D"/>
              </a:solidFill>
              <a:cs typeface="Arial" pitchFamily="34" charset="0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762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34938" y="8335"/>
            <a:ext cx="8229600" cy="857250"/>
          </a:xfrm>
        </p:spPr>
        <p:txBody>
          <a:bodyPr/>
          <a:lstStyle/>
          <a:p>
            <a:r>
              <a:rPr lang="en-US" sz="2400" b="0" dirty="0" err="1" smtClean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À</a:t>
            </a:r>
            <a:r>
              <a:rPr lang="en-US" sz="2400" b="0" dirty="0" smtClean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 la pointe du </a:t>
            </a:r>
            <a:r>
              <a:rPr lang="en-US" sz="2400" b="0" dirty="0" err="1" smtClean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marché</a:t>
            </a:r>
            <a:endParaRPr lang="en-US" sz="2400" b="0" dirty="0" smtClean="0">
              <a:solidFill>
                <a:srgbClr val="FFFFFF"/>
              </a:solidFill>
              <a:cs typeface="Arial" pitchFamily="34" charset="0"/>
              <a:sym typeface="Arial" pitchFamily="34" charset="0"/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88900" y="959644"/>
            <a:ext cx="8229600" cy="3394472"/>
          </a:xfrm>
        </p:spPr>
        <p:txBody>
          <a:bodyPr/>
          <a:lstStyle/>
          <a:p>
            <a:pPr indent="0">
              <a:lnSpc>
                <a:spcPct val="140000"/>
              </a:lnSpc>
              <a:spcBef>
                <a:spcPct val="0"/>
              </a:spcBef>
              <a:buNone/>
            </a:pPr>
            <a:r>
              <a:rPr lang="en-US" sz="1600" b="1" dirty="0" err="1" smtClean="0">
                <a:cs typeface="Arial" pitchFamily="34" charset="0"/>
                <a:sym typeface="Arial" pitchFamily="34" charset="0"/>
              </a:rPr>
              <a:t>Conçu</a:t>
            </a:r>
            <a:r>
              <a:rPr lang="en-US" sz="1600" b="1" dirty="0" smtClean="0">
                <a:cs typeface="Arial" pitchFamily="34" charset="0"/>
                <a:sym typeface="Arial" pitchFamily="34" charset="0"/>
              </a:rPr>
              <a:t> pour les </a:t>
            </a:r>
            <a:r>
              <a:rPr lang="en-US" sz="1600" b="1" dirty="0" err="1" smtClean="0">
                <a:cs typeface="Arial" pitchFamily="34" charset="0"/>
                <a:sym typeface="Arial" pitchFamily="34" charset="0"/>
              </a:rPr>
              <a:t>environnements</a:t>
            </a:r>
            <a:r>
              <a:rPr lang="en-US" sz="1600" b="1" dirty="0" smtClean="0">
                <a:cs typeface="Arial" pitchFamily="34" charset="0"/>
                <a:sym typeface="Arial" pitchFamily="34" charset="0"/>
              </a:rPr>
              <a:t> PME et SOHO</a:t>
            </a:r>
          </a:p>
          <a:p>
            <a:pPr marL="914400" lvl="1" indent="-228600">
              <a:lnSpc>
                <a:spcPct val="140000"/>
              </a:lnSpc>
              <a:spcBef>
                <a:spcPct val="0"/>
              </a:spcBef>
            </a:pPr>
            <a:r>
              <a:rPr lang="en-US" sz="1400" dirty="0" smtClean="0">
                <a:cs typeface="Arial" pitchFamily="34" charset="0"/>
                <a:sym typeface="Arial" pitchFamily="34" charset="0"/>
              </a:rPr>
              <a:t>25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années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d'innovation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et de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fiabilité</a:t>
            </a:r>
            <a:endParaRPr lang="en-US" sz="1400" dirty="0" smtClean="0">
              <a:cs typeface="Arial" pitchFamily="34" charset="0"/>
              <a:sym typeface="Arial" pitchFamily="34" charset="0"/>
            </a:endParaRPr>
          </a:p>
          <a:p>
            <a:pPr marL="914400" lvl="1" indent="-228600">
              <a:lnSpc>
                <a:spcPct val="140000"/>
              </a:lnSpc>
              <a:spcBef>
                <a:spcPct val="0"/>
              </a:spcBef>
            </a:pP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Hébergé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sur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les plates-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formes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Windows et Macintosh</a:t>
            </a:r>
          </a:p>
          <a:p>
            <a:pPr indent="0">
              <a:lnSpc>
                <a:spcPct val="140000"/>
              </a:lnSpc>
              <a:spcBef>
                <a:spcPct val="25000"/>
              </a:spcBef>
              <a:buNone/>
            </a:pPr>
            <a:r>
              <a:rPr lang="en-US" sz="1600" b="1" dirty="0" err="1" smtClean="0">
                <a:cs typeface="Arial" pitchFamily="34" charset="0"/>
                <a:sym typeface="Arial" pitchFamily="34" charset="0"/>
              </a:rPr>
              <a:t>Protège</a:t>
            </a:r>
            <a:r>
              <a:rPr lang="en-US" sz="1600" b="1" dirty="0" smtClean="0">
                <a:cs typeface="Arial" pitchFamily="34" charset="0"/>
                <a:sym typeface="Arial" pitchFamily="34" charset="0"/>
              </a:rPr>
              <a:t> des millions </a:t>
            </a:r>
            <a:r>
              <a:rPr lang="en-US" sz="1600" b="1" dirty="0" err="1" smtClean="0">
                <a:cs typeface="Arial" pitchFamily="34" charset="0"/>
                <a:sym typeface="Arial" pitchFamily="34" charset="0"/>
              </a:rPr>
              <a:t>d'ordinateurs</a:t>
            </a:r>
            <a:r>
              <a:rPr lang="en-US" sz="16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600" b="1" dirty="0" err="1" smtClean="0">
                <a:cs typeface="Arial" pitchFamily="34" charset="0"/>
                <a:sym typeface="Arial" pitchFamily="34" charset="0"/>
              </a:rPr>
              <a:t>dans</a:t>
            </a:r>
            <a:r>
              <a:rPr lang="en-US" sz="1600" b="1" dirty="0" smtClean="0">
                <a:cs typeface="Arial" pitchFamily="34" charset="0"/>
                <a:sym typeface="Arial" pitchFamily="34" charset="0"/>
              </a:rPr>
              <a:t> le monde </a:t>
            </a:r>
            <a:r>
              <a:rPr lang="en-US" sz="1600" b="1" dirty="0" err="1" smtClean="0">
                <a:cs typeface="Arial" pitchFamily="34" charset="0"/>
                <a:sym typeface="Arial" pitchFamily="34" charset="0"/>
              </a:rPr>
              <a:t>entier</a:t>
            </a:r>
            <a:endParaRPr lang="en-US" sz="1600" b="1" dirty="0" smtClean="0">
              <a:cs typeface="Arial" pitchFamily="34" charset="0"/>
              <a:sym typeface="Arial" pitchFamily="34" charset="0"/>
            </a:endParaRPr>
          </a:p>
          <a:p>
            <a:pPr marL="914400" lvl="1" indent="-228600">
              <a:lnSpc>
                <a:spcPct val="140000"/>
              </a:lnSpc>
              <a:spcBef>
                <a:spcPct val="0"/>
              </a:spcBef>
            </a:pPr>
            <a:r>
              <a:rPr lang="en-US" sz="1400" dirty="0" smtClean="0">
                <a:cs typeface="Arial" pitchFamily="34" charset="0"/>
                <a:sym typeface="Arial" pitchFamily="34" charset="0"/>
              </a:rPr>
              <a:t>Versions pour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individus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et pour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réseaux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importants</a:t>
            </a:r>
            <a:endParaRPr lang="en-US" sz="1400" dirty="0" smtClean="0">
              <a:cs typeface="Arial" pitchFamily="34" charset="0"/>
              <a:sym typeface="Arial" pitchFamily="34" charset="0"/>
            </a:endParaRPr>
          </a:p>
          <a:p>
            <a:pPr marL="914400" lvl="1" indent="-228600">
              <a:lnSpc>
                <a:spcPct val="140000"/>
              </a:lnSpc>
              <a:spcBef>
                <a:spcPct val="0"/>
              </a:spcBef>
            </a:pP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Traduit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en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anglais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français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espagnol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allemand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japonais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italien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chinois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(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simplifié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et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traditionnel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),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portugais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(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Brésil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),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coréen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et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russe</a:t>
            </a:r>
            <a:endParaRPr lang="en-US" sz="1400" dirty="0" smtClean="0">
              <a:cs typeface="Arial" pitchFamily="34" charset="0"/>
              <a:sym typeface="Arial" pitchFamily="34" charset="0"/>
            </a:endParaRPr>
          </a:p>
          <a:p>
            <a:pPr marL="914400" lvl="1" indent="-228600">
              <a:lnSpc>
                <a:spcPct val="140000"/>
              </a:lnSpc>
              <a:spcBef>
                <a:spcPct val="0"/>
              </a:spcBef>
            </a:pPr>
            <a:r>
              <a:rPr lang="en-US" sz="1400" dirty="0" smtClean="0">
                <a:cs typeface="Arial" pitchFamily="34" charset="0"/>
                <a:sym typeface="Arial" pitchFamily="34" charset="0"/>
              </a:rPr>
              <a:t>Retrospect Express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utilisé</a:t>
            </a:r>
            <a:r>
              <a:rPr lang="en-US" sz="1400" dirty="0" smtClean="0">
                <a:cs typeface="Arial" pitchFamily="34" charset="0"/>
                <a:sym typeface="Arial" pitchFamily="34" charset="0"/>
              </a:rPr>
              <a:t> en version OEM par plus de 30 fabricants de solutions de </a:t>
            </a:r>
            <a:r>
              <a:rPr lang="en-US" sz="1400" dirty="0" err="1" smtClean="0">
                <a:cs typeface="Arial" pitchFamily="34" charset="0"/>
                <a:sym typeface="Arial" pitchFamily="34" charset="0"/>
              </a:rPr>
              <a:t>stockage</a:t>
            </a:r>
            <a:endParaRPr lang="en-US" sz="1400" dirty="0" smtClean="0">
              <a:cs typeface="Arial" pitchFamily="34" charset="0"/>
              <a:sym typeface="Arial" pitchFamily="34" charset="0"/>
            </a:endParaRPr>
          </a:p>
          <a:p>
            <a:pPr indent="0">
              <a:lnSpc>
                <a:spcPct val="140000"/>
              </a:lnSpc>
              <a:spcBef>
                <a:spcPct val="25000"/>
              </a:spcBef>
              <a:buNone/>
            </a:pPr>
            <a:r>
              <a:rPr lang="en-US" sz="1600" b="1" dirty="0" smtClean="0">
                <a:cs typeface="Arial" pitchFamily="34" charset="0"/>
                <a:sym typeface="Arial" pitchFamily="34" charset="0"/>
              </a:rPr>
              <a:t>Fait </a:t>
            </a:r>
            <a:r>
              <a:rPr lang="en-US" sz="1600" b="1" dirty="0" err="1" smtClean="0">
                <a:cs typeface="Arial" pitchFamily="34" charset="0"/>
                <a:sym typeface="Arial" pitchFamily="34" charset="0"/>
              </a:rPr>
              <a:t>mieux</a:t>
            </a:r>
            <a:r>
              <a:rPr lang="en-US" sz="1600" b="1" dirty="0" smtClean="0">
                <a:cs typeface="Arial" pitchFamily="34" charset="0"/>
                <a:sym typeface="Arial" pitchFamily="34" charset="0"/>
              </a:rPr>
              <a:t> </a:t>
            </a:r>
            <a:r>
              <a:rPr lang="en-US" sz="1600" b="1" dirty="0" err="1" smtClean="0">
                <a:cs typeface="Arial" pitchFamily="34" charset="0"/>
                <a:sym typeface="Arial" pitchFamily="34" charset="0"/>
              </a:rPr>
              <a:t>que</a:t>
            </a:r>
            <a:r>
              <a:rPr lang="en-US" sz="1600" b="1" dirty="0" smtClean="0">
                <a:cs typeface="Arial" pitchFamily="34" charset="0"/>
                <a:sym typeface="Arial" pitchFamily="34" charset="0"/>
              </a:rPr>
              <a:t> Symantec Backup Exec, CA </a:t>
            </a:r>
            <a:r>
              <a:rPr lang="en-US" sz="1600" b="1" dirty="0" err="1" smtClean="0">
                <a:cs typeface="Arial" pitchFamily="34" charset="0"/>
                <a:sym typeface="Arial" pitchFamily="34" charset="0"/>
              </a:rPr>
              <a:t>ARCserve</a:t>
            </a:r>
            <a:r>
              <a:rPr lang="en-US" sz="1600" b="1" dirty="0" smtClean="0">
                <a:cs typeface="Arial" pitchFamily="34" charset="0"/>
                <a:sym typeface="Arial" pitchFamily="34" charset="0"/>
              </a:rPr>
              <a:t>, </a:t>
            </a:r>
            <a:r>
              <a:rPr lang="en-US" sz="1600" b="1" dirty="0" err="1" smtClean="0">
                <a:cs typeface="Arial" pitchFamily="34" charset="0"/>
                <a:sym typeface="Arial" pitchFamily="34" charset="0"/>
              </a:rPr>
              <a:t>Acronis</a:t>
            </a:r>
            <a:r>
              <a:rPr lang="en-US" sz="1600" b="1" dirty="0" smtClean="0">
                <a:cs typeface="Arial" pitchFamily="34" charset="0"/>
                <a:sym typeface="Arial" pitchFamily="34" charset="0"/>
              </a:rPr>
              <a:t> et </a:t>
            </a:r>
            <a:r>
              <a:rPr lang="en-US" sz="1600" b="1" dirty="0" err="1" smtClean="0">
                <a:cs typeface="Arial" pitchFamily="34" charset="0"/>
                <a:sym typeface="Arial" pitchFamily="34" charset="0"/>
              </a:rPr>
              <a:t>NetVault</a:t>
            </a:r>
            <a:r>
              <a:rPr lang="en-US" sz="1600" b="1" dirty="0" smtClean="0">
                <a:cs typeface="Arial" pitchFamily="34" charset="0"/>
                <a:sym typeface="Arial" pitchFamily="34" charset="0"/>
              </a:rPr>
              <a:t> for Macintosh de </a:t>
            </a:r>
            <a:r>
              <a:rPr lang="en-US" sz="1600" b="1" dirty="0" err="1" smtClean="0">
                <a:cs typeface="Arial" pitchFamily="34" charset="0"/>
                <a:sym typeface="Arial" pitchFamily="34" charset="0"/>
              </a:rPr>
              <a:t>Bakbone</a:t>
            </a:r>
            <a:endParaRPr lang="en-US" sz="1600" b="1" dirty="0" smtClean="0">
              <a:cs typeface="Arial" pitchFamily="34" charset="0"/>
              <a:sym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817B1E18-8B81-4EB0-97BF-1180845136F9}" type="datetime1">
              <a:rPr lang="en-US" smtClean="0">
                <a:solidFill>
                  <a:srgbClr val="C0504D"/>
                </a:solidFill>
                <a:cs typeface="Arial" pitchFamily="34" charset="0"/>
                <a:sym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1/26/12</a:t>
            </a:fld>
            <a:endParaRPr lang="en-US" smtClean="0">
              <a:solidFill>
                <a:srgbClr val="C0504D"/>
              </a:solidFill>
              <a:cs typeface="Arial" pitchFamily="34" charset="0"/>
              <a:sym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2016F57E-CDEF-4225-A1FD-E641B88BDE1C}" type="slidenum">
              <a:rPr lang="en-US" smtClean="0">
                <a:solidFill>
                  <a:srgbClr val="C0504D"/>
                </a:solidFill>
                <a:cs typeface="Arial" pitchFamily="34" charset="0"/>
                <a:sym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4</a:t>
            </a:fld>
            <a:endParaRPr lang="en-US" smtClean="0">
              <a:solidFill>
                <a:srgbClr val="C0504D"/>
              </a:solidFill>
              <a:cs typeface="Arial" pitchFamily="34" charset="0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817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25413" y="0"/>
            <a:ext cx="8229600" cy="857250"/>
          </a:xfrm>
        </p:spPr>
        <p:txBody>
          <a:bodyPr/>
          <a:lstStyle/>
          <a:p>
            <a:r>
              <a:rPr lang="en-US" sz="2400" b="0" dirty="0" err="1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Profi</a:t>
            </a:r>
            <a:r>
              <a:rPr lang="en-US" sz="2400" b="0" dirty="0" err="1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ls</a:t>
            </a:r>
            <a:r>
              <a:rPr lang="en-US" sz="2400" b="0" dirty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 clients Retrospect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258763" y="1028701"/>
            <a:ext cx="8229600" cy="339447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tabLst>
                <a:tab pos="3089275" algn="l"/>
              </a:tabLst>
            </a:pPr>
            <a:r>
              <a:rPr lang="en-US" sz="1400" b="1" dirty="0" smtClean="0">
                <a:ea typeface="ＭＳ Ｐゴシック" pitchFamily="50" charset="-128"/>
                <a:sym typeface="Arial" pitchFamily="34" charset="0"/>
              </a:rPr>
              <a:t>Petites et </a:t>
            </a:r>
            <a:r>
              <a:rPr lang="en-US" sz="1400" b="1" dirty="0" err="1" smtClean="0">
                <a:ea typeface="ＭＳ Ｐゴシック" pitchFamily="50" charset="-128"/>
                <a:sym typeface="Arial" pitchFamily="34" charset="0"/>
              </a:rPr>
              <a:t>moyennes</a:t>
            </a:r>
            <a:r>
              <a:rPr lang="en-US" sz="1400" b="1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400" b="1" dirty="0" err="1" smtClean="0">
                <a:ea typeface="ＭＳ Ｐゴシック" pitchFamily="50" charset="-128"/>
                <a:sym typeface="Arial" pitchFamily="34" charset="0"/>
              </a:rPr>
              <a:t>entreprises</a:t>
            </a:r>
            <a:r>
              <a:rPr lang="en-US" sz="1400" b="1" dirty="0" smtClean="0">
                <a:ea typeface="ＭＳ Ｐゴシック" pitchFamily="50" charset="-128"/>
                <a:sym typeface="Arial" pitchFamily="34" charset="0"/>
              </a:rPr>
              <a:t> (PME), administrations, </a:t>
            </a:r>
            <a:r>
              <a:rPr lang="en-US" sz="1400" b="1" dirty="0" err="1" smtClean="0">
                <a:ea typeface="ＭＳ Ｐゴシック" pitchFamily="50" charset="-128"/>
                <a:sym typeface="Arial" pitchFamily="34" charset="0"/>
              </a:rPr>
              <a:t>enseignement</a:t>
            </a:r>
            <a:endParaRPr lang="en-US" sz="1400" b="1" dirty="0" smtClean="0">
              <a:ea typeface="ＭＳ Ｐゴシック" pitchFamily="50" charset="-128"/>
              <a:sym typeface="Arial" pitchFamily="34" charset="0"/>
            </a:endParaRPr>
          </a:p>
          <a:p>
            <a:pPr marL="857250" lvl="1">
              <a:lnSpc>
                <a:spcPct val="100000"/>
              </a:lnSpc>
              <a:spcBef>
                <a:spcPts val="600"/>
              </a:spcBef>
              <a:tabLst>
                <a:tab pos="3089275" algn="l"/>
              </a:tabLst>
            </a:pP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≤ $250M de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chiffre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d'affaires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annuel</a:t>
            </a:r>
            <a:endParaRPr lang="en-US" sz="1200" dirty="0" smtClean="0">
              <a:ea typeface="ＭＳ Ｐゴシック" pitchFamily="50" charset="-128"/>
              <a:sym typeface="Arial" pitchFamily="34" charset="0"/>
            </a:endParaRPr>
          </a:p>
          <a:p>
            <a:pPr marL="857250" lvl="1">
              <a:lnSpc>
                <a:spcPct val="100000"/>
              </a:lnSpc>
              <a:spcBef>
                <a:spcPts val="600"/>
              </a:spcBef>
              <a:tabLst>
                <a:tab pos="3089275" algn="l"/>
              </a:tabLst>
            </a:pP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≤ 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500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employés</a:t>
            </a:r>
            <a:endParaRPr lang="en-US" sz="1200" dirty="0" smtClean="0">
              <a:ea typeface="ＭＳ Ｐゴシック" pitchFamily="50" charset="-128"/>
              <a:sym typeface="Arial" pitchFamily="34" charset="0"/>
            </a:endParaRPr>
          </a:p>
          <a:p>
            <a:pPr marL="857250" lvl="1">
              <a:lnSpc>
                <a:spcPct val="100000"/>
              </a:lnSpc>
              <a:spcBef>
                <a:spcPts val="600"/>
              </a:spcBef>
              <a:tabLst>
                <a:tab pos="3089275" algn="l"/>
              </a:tabLst>
            </a:pP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Ressources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informatiques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limitées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altLang="zh-CN" sz="1200" dirty="0" smtClean="0">
                <a:ea typeface="ＭＳ Ｐゴシック" pitchFamily="50" charset="-128"/>
                <a:sym typeface="Arial" pitchFamily="34" charset="0"/>
              </a:rPr>
              <a:t/>
            </a:r>
            <a:br>
              <a:rPr lang="en-US" altLang="zh-CN" sz="1200" dirty="0" smtClean="0">
                <a:ea typeface="ＭＳ Ｐゴシック" pitchFamily="50" charset="-128"/>
                <a:sym typeface="Arial" pitchFamily="34" charset="0"/>
              </a:rPr>
            </a:b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(0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à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2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ou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sous-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traitance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) </a:t>
            </a:r>
          </a:p>
          <a:p>
            <a:pPr marL="857250" lvl="1">
              <a:lnSpc>
                <a:spcPct val="100000"/>
              </a:lnSpc>
              <a:spcBef>
                <a:spcPts val="600"/>
              </a:spcBef>
              <a:tabLst>
                <a:tab pos="3089275" algn="l"/>
              </a:tabLst>
            </a:pP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Applications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clés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 : Exchange, MS SQL, Access, Peachtree, Great Plains, QuickBooks</a:t>
            </a:r>
          </a:p>
          <a:p>
            <a:pPr marL="857250" lvl="1">
              <a:lnSpc>
                <a:spcPct val="100000"/>
              </a:lnSpc>
              <a:spcBef>
                <a:spcPts val="600"/>
              </a:spcBef>
              <a:tabLst>
                <a:tab pos="3089275" algn="l"/>
              </a:tabLst>
            </a:pP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Applications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verticales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(dossiers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médicaux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, design, CRM, Web,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etc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)</a:t>
            </a:r>
          </a:p>
          <a:p>
            <a:pPr marL="857250" lvl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tabLst>
                <a:tab pos="3089275" algn="l"/>
              </a:tabLst>
            </a:pPr>
            <a:endParaRPr lang="en-US" sz="1200" dirty="0" smtClean="0">
              <a:ea typeface="ＭＳ Ｐゴシック" pitchFamily="50" charset="-128"/>
              <a:sym typeface="Arial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  <a:tabLst>
                <a:tab pos="3089275" algn="l"/>
              </a:tabLst>
            </a:pPr>
            <a:r>
              <a:rPr lang="en-US" sz="1400" b="1" dirty="0" err="1" smtClean="0">
                <a:ea typeface="ＭＳ Ｐゴシック" pitchFamily="50" charset="-128"/>
                <a:sym typeface="Arial" pitchFamily="34" charset="0"/>
              </a:rPr>
              <a:t>Entreprise</a:t>
            </a:r>
            <a:r>
              <a:rPr lang="en-US" sz="1400" b="1" dirty="0" smtClean="0">
                <a:ea typeface="ＭＳ Ｐゴシック" pitchFamily="50" charset="-128"/>
                <a:sym typeface="Arial" pitchFamily="34" charset="0"/>
              </a:rPr>
              <a:t> multisite </a:t>
            </a:r>
          </a:p>
          <a:p>
            <a:pPr marL="857250" lvl="1">
              <a:lnSpc>
                <a:spcPct val="100000"/>
              </a:lnSpc>
              <a:spcBef>
                <a:spcPct val="0"/>
              </a:spcBef>
              <a:tabLst>
                <a:tab pos="3089275" algn="l"/>
              </a:tabLst>
            </a:pP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Ordinateurs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de bureau et portables,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groupes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de travail,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filiales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</a:p>
          <a:p>
            <a:pPr marL="857250" lvl="1">
              <a:lnSpc>
                <a:spcPct val="100000"/>
              </a:lnSpc>
              <a:spcBef>
                <a:spcPct val="0"/>
              </a:spcBef>
              <a:tabLst>
                <a:tab pos="3089275" algn="l"/>
              </a:tabLst>
            </a:pPr>
            <a:endParaRPr lang="en-US" sz="1200" dirty="0" smtClean="0">
              <a:ea typeface="ＭＳ Ｐゴシック" pitchFamily="50" charset="-128"/>
              <a:sym typeface="Arial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tabLst>
                <a:tab pos="3089275" algn="l"/>
              </a:tabLst>
            </a:pPr>
            <a:endParaRPr lang="en-US" sz="1200" dirty="0" smtClean="0">
              <a:ea typeface="ＭＳ Ｐゴシック" pitchFamily="50" charset="-128"/>
              <a:sym typeface="Arial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  <a:tabLst>
                <a:tab pos="3089275" algn="l"/>
              </a:tabLst>
            </a:pPr>
            <a:r>
              <a:rPr lang="en-US" sz="1400" b="1" dirty="0" smtClean="0">
                <a:ea typeface="ＭＳ Ｐゴシック" pitchFamily="50" charset="-128"/>
                <a:sym typeface="Arial" pitchFamily="34" charset="0"/>
              </a:rPr>
              <a:t>Petites structures et </a:t>
            </a:r>
            <a:r>
              <a:rPr lang="en-US" sz="1400" b="1" dirty="0" err="1" smtClean="0">
                <a:ea typeface="ＭＳ Ｐゴシック" pitchFamily="50" charset="-128"/>
                <a:sym typeface="Arial" pitchFamily="34" charset="0"/>
              </a:rPr>
              <a:t>indépendants</a:t>
            </a:r>
            <a:r>
              <a:rPr lang="en-US" sz="1400" b="1" dirty="0" smtClean="0">
                <a:ea typeface="ＭＳ Ｐゴシック" pitchFamily="50" charset="-128"/>
                <a:sym typeface="Arial" pitchFamily="34" charset="0"/>
              </a:rPr>
              <a:t> (SOHO)</a:t>
            </a:r>
          </a:p>
          <a:p>
            <a:pPr marL="857250" lvl="1">
              <a:lnSpc>
                <a:spcPct val="100000"/>
              </a:lnSpc>
              <a:spcBef>
                <a:spcPct val="0"/>
              </a:spcBef>
              <a:tabLst>
                <a:tab pos="3089275" algn="l"/>
              </a:tabLst>
            </a:pP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Télétravailleurs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,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contenus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numériques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personnels</a:t>
            </a:r>
            <a:endParaRPr lang="en-US" sz="1200" dirty="0" smtClean="0">
              <a:ea typeface="ＭＳ Ｐゴシック" pitchFamily="50" charset="-128"/>
              <a:sym typeface="Arial" pitchFamily="34" charset="0"/>
            </a:endParaRPr>
          </a:p>
          <a:p>
            <a:pPr marL="857250" lvl="1">
              <a:lnSpc>
                <a:spcPct val="100000"/>
              </a:lnSpc>
              <a:spcBef>
                <a:spcPct val="0"/>
              </a:spcBef>
              <a:tabLst>
                <a:tab pos="3089275" algn="l"/>
              </a:tabLst>
            </a:pP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Environnements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hétérogènes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(Win/Mac)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>
          <a:xfrm>
            <a:off x="854075" y="4942165"/>
            <a:ext cx="990600" cy="18466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DC213D84-DA94-442C-B8F1-237BCE9D851B}" type="datetime1">
              <a:rPr lang="en-US" smtClean="0">
                <a:solidFill>
                  <a:srgbClr val="C0504D"/>
                </a:solidFill>
                <a:cs typeface="Arial" pitchFamily="34" charset="0"/>
                <a:sym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1/26/12</a:t>
            </a:fld>
            <a:endParaRPr lang="en-US" smtClean="0">
              <a:solidFill>
                <a:srgbClr val="C0504D"/>
              </a:solidFill>
              <a:cs typeface="Arial" pitchFamily="34" charset="0"/>
              <a:sym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68275" y="4911387"/>
            <a:ext cx="685800" cy="215444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B1702792-AF23-4B04-8E6B-0D1E272D980C}" type="slidenum">
              <a:rPr lang="en-US" smtClean="0">
                <a:solidFill>
                  <a:srgbClr val="C0504D"/>
                </a:solidFill>
                <a:cs typeface="Arial" pitchFamily="34" charset="0"/>
                <a:sym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5</a:t>
            </a:fld>
            <a:endParaRPr lang="en-US" smtClean="0">
              <a:solidFill>
                <a:srgbClr val="C0504D"/>
              </a:solidFill>
              <a:cs typeface="Arial" pitchFamily="34" charset="0"/>
              <a:sym typeface="Arial" pitchFamily="34" charset="0"/>
            </a:endParaRPr>
          </a:p>
        </p:txBody>
      </p:sp>
      <p:sp>
        <p:nvSpPr>
          <p:cNvPr id="16390" name="Line 38"/>
          <p:cNvSpPr>
            <a:spLocks noChangeShapeType="1"/>
          </p:cNvSpPr>
          <p:nvPr/>
        </p:nvSpPr>
        <p:spPr bwMode="auto">
          <a:xfrm>
            <a:off x="276225" y="2935287"/>
            <a:ext cx="7834313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6391" name="Line 39"/>
          <p:cNvSpPr>
            <a:spLocks noChangeShapeType="1"/>
          </p:cNvSpPr>
          <p:nvPr/>
        </p:nvSpPr>
        <p:spPr bwMode="auto">
          <a:xfrm>
            <a:off x="280988" y="3723481"/>
            <a:ext cx="7834312" cy="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US"/>
          </a:p>
        </p:txBody>
      </p:sp>
      <p:grpSp>
        <p:nvGrpSpPr>
          <p:cNvPr id="16392" name="Group 38"/>
          <p:cNvGrpSpPr>
            <a:grpSpLocks/>
          </p:cNvGrpSpPr>
          <p:nvPr/>
        </p:nvGrpSpPr>
        <p:grpSpPr bwMode="auto">
          <a:xfrm>
            <a:off x="5243514" y="1384300"/>
            <a:ext cx="3807926" cy="859235"/>
            <a:chOff x="4224528" y="2057400"/>
            <a:chExt cx="4306824" cy="1216840"/>
          </a:xfrm>
        </p:grpSpPr>
        <p:grpSp>
          <p:nvGrpSpPr>
            <p:cNvPr id="16411" name="Rectangle 30"/>
            <p:cNvGrpSpPr>
              <a:grpSpLocks/>
            </p:cNvGrpSpPr>
            <p:nvPr/>
          </p:nvGrpSpPr>
          <p:grpSpPr bwMode="auto">
            <a:xfrm>
              <a:off x="4214209" y="2702232"/>
              <a:ext cx="4324892" cy="31343"/>
              <a:chOff x="3639312" y="2663952"/>
              <a:chExt cx="3157728" cy="24384"/>
            </a:xfrm>
          </p:grpSpPr>
          <p:pic>
            <p:nvPicPr>
              <p:cNvPr id="16422" name="Rectangle 30"/>
              <p:cNvPicPr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639312" y="2663952"/>
                <a:ext cx="3157728" cy="24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423" name="Text Box 7"/>
              <p:cNvSpPr txBox="1">
                <a:spLocks noChangeArrowheads="1"/>
              </p:cNvSpPr>
              <p:nvPr/>
            </p:nvSpPr>
            <p:spPr bwMode="auto">
              <a:xfrm rot="10800000">
                <a:off x="3646846" y="2667370"/>
                <a:ext cx="3144536" cy="14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anchor="ctr"/>
              <a:lstStyle/>
              <a:p>
                <a:pPr>
                  <a:buClr>
                    <a:schemeClr val="accent2"/>
                  </a:buClr>
                  <a:buSzPct val="80000"/>
                  <a:buFont typeface="Arial" pitchFamily="34" charset="0"/>
                  <a:buChar char="•"/>
                </a:pPr>
                <a:endParaRPr lang="en-US" sz="1600" i="1">
                  <a:solidFill>
                    <a:srgbClr val="FFFFFF"/>
                  </a:solidFill>
                  <a:ea typeface="ＭＳ Ｐゴシック" pitchFamily="50" charset="-128"/>
                </a:endParaRPr>
              </a:p>
            </p:txBody>
          </p:sp>
        </p:grp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 rot="5400000" flipV="1">
              <a:off x="5433396" y="2630515"/>
              <a:ext cx="136792" cy="19567"/>
            </a:xfrm>
            <a:prstGeom prst="rect">
              <a:avLst/>
            </a:prstGeom>
            <a:solidFill>
              <a:srgbClr val="FF8D3F"/>
            </a:solidFill>
            <a:ln>
              <a:noFill/>
            </a:ln>
            <a:extLst/>
          </p:spPr>
          <p:txBody>
            <a:bodyPr vert="eaVert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 rot="5400000" flipV="1">
              <a:off x="6187797" y="2630515"/>
              <a:ext cx="136792" cy="19566"/>
            </a:xfrm>
            <a:prstGeom prst="rect">
              <a:avLst/>
            </a:prstGeom>
            <a:solidFill>
              <a:srgbClr val="FF6900"/>
            </a:solidFill>
            <a:ln>
              <a:noFill/>
            </a:ln>
            <a:extLst/>
          </p:spPr>
          <p:txBody>
            <a:bodyPr vert="eaVert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 rot="5400000" flipV="1">
              <a:off x="7019376" y="2631602"/>
              <a:ext cx="136792" cy="17393"/>
            </a:xfrm>
            <a:prstGeom prst="rect">
              <a:avLst/>
            </a:prstGeom>
            <a:solidFill>
              <a:srgbClr val="FF8633"/>
            </a:solidFill>
            <a:ln>
              <a:noFill/>
            </a:ln>
            <a:extLst/>
          </p:spPr>
          <p:txBody>
            <a:bodyPr vert="eaVert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 rot="5400000" flipV="1">
              <a:off x="5780157" y="2772479"/>
              <a:ext cx="136793" cy="17393"/>
            </a:xfrm>
            <a:prstGeom prst="rect">
              <a:avLst/>
            </a:prstGeom>
            <a:solidFill>
              <a:srgbClr val="FF7B21"/>
            </a:solidFill>
            <a:ln>
              <a:noFill/>
            </a:ln>
            <a:extLst/>
          </p:spPr>
          <p:txBody>
            <a:bodyPr vert="eaVert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 rot="5400000" flipV="1">
              <a:off x="6570431" y="2771392"/>
              <a:ext cx="136793" cy="19566"/>
            </a:xfrm>
            <a:prstGeom prst="rect">
              <a:avLst/>
            </a:prstGeom>
            <a:solidFill>
              <a:srgbClr val="FF7B21"/>
            </a:solidFill>
            <a:ln>
              <a:noFill/>
            </a:ln>
            <a:extLst/>
          </p:spPr>
          <p:txBody>
            <a:bodyPr vert="eaVert" anchor="ctr"/>
            <a:lstStyle/>
            <a:p>
              <a:pPr>
                <a:buClr>
                  <a:schemeClr val="accent2"/>
                </a:buClr>
                <a:buSzPct val="80000"/>
                <a:buFont typeface="Arial" charset="0"/>
                <a:buChar char="•"/>
                <a:defRPr/>
              </a:pPr>
              <a:endParaRPr lang="en-US" sz="1600" i="1">
                <a:solidFill>
                  <a:schemeClr val="lt1"/>
                </a:solidFill>
                <a:latin typeface="+mn-lt"/>
                <a:cs typeface="Arial" charset="0"/>
              </a:endParaRPr>
            </a:p>
          </p:txBody>
        </p:sp>
        <p:pic>
          <p:nvPicPr>
            <p:cNvPr id="16417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21366" y="2770885"/>
              <a:ext cx="392040" cy="503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8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94648">
              <a:off x="6745853" y="2206107"/>
              <a:ext cx="565976" cy="559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9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75504" y="2057400"/>
              <a:ext cx="644137" cy="636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0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25281" y="2057400"/>
              <a:ext cx="644137" cy="636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1" name="Picture 51" descr="Serv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644939" y="2770885"/>
              <a:ext cx="392040" cy="503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" name="Group 1"/>
          <p:cNvGrpSpPr/>
          <p:nvPr/>
        </p:nvGrpSpPr>
        <p:grpSpPr>
          <a:xfrm>
            <a:off x="6311901" y="2784475"/>
            <a:ext cx="2255837" cy="984648"/>
            <a:chOff x="6286501" y="2543175"/>
            <a:chExt cx="2255837" cy="984648"/>
          </a:xfrm>
        </p:grpSpPr>
        <p:pic>
          <p:nvPicPr>
            <p:cNvPr id="16393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94648">
              <a:off x="7356475" y="2543175"/>
              <a:ext cx="541338" cy="401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4" name="Text Box 354"/>
            <p:cNvSpPr txBox="1">
              <a:spLocks noChangeArrowheads="1"/>
            </p:cNvSpPr>
            <p:nvPr/>
          </p:nvSpPr>
          <p:spPr bwMode="auto">
            <a:xfrm>
              <a:off x="6286501" y="2831307"/>
              <a:ext cx="1090613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  <a:buSzPct val="100000"/>
              </a:pPr>
              <a:r>
                <a:rPr lang="en-US" sz="1000" b="1" dirty="0">
                  <a:solidFill>
                    <a:schemeClr val="tx2"/>
                  </a:solidFill>
                  <a:ea typeface="ＭＳ Ｐゴシック" pitchFamily="50" charset="-128"/>
                  <a:sym typeface="Arial" pitchFamily="34" charset="0"/>
                </a:rPr>
                <a:t>60 % des </a:t>
              </a:r>
              <a:r>
                <a:rPr lang="en-US" sz="1000" b="1" dirty="0" err="1">
                  <a:solidFill>
                    <a:schemeClr val="tx2"/>
                  </a:solidFill>
                  <a:ea typeface="ＭＳ Ｐゴシック" pitchFamily="50" charset="-128"/>
                  <a:sym typeface="Arial" pitchFamily="34" charset="0"/>
                </a:rPr>
                <a:t>données</a:t>
              </a:r>
              <a:r>
                <a:rPr lang="en-US" sz="1000" b="1" dirty="0">
                  <a:solidFill>
                    <a:schemeClr val="tx2"/>
                  </a:solidFill>
                  <a:ea typeface="ＭＳ Ｐゴシック" pitchFamily="50" charset="-128"/>
                  <a:sym typeface="Arial" pitchFamily="34" charset="0"/>
                </a:rPr>
                <a:t> y </a:t>
              </a:r>
              <a:r>
                <a:rPr lang="en-US" sz="1000" b="1" dirty="0" err="1">
                  <a:solidFill>
                    <a:schemeClr val="tx2"/>
                  </a:solidFill>
                  <a:ea typeface="ＭＳ Ｐゴシック" pitchFamily="50" charset="-128"/>
                  <a:sym typeface="Arial" pitchFamily="34" charset="0"/>
                </a:rPr>
                <a:t>résident</a:t>
              </a:r>
              <a:r>
                <a:rPr lang="en-US" sz="1000" b="1" dirty="0">
                  <a:solidFill>
                    <a:schemeClr val="tx2"/>
                  </a:solidFill>
                  <a:ea typeface="ＭＳ Ｐゴシック" pitchFamily="50" charset="-128"/>
                  <a:sym typeface="Arial" pitchFamily="34" charset="0"/>
                </a:rPr>
                <a:t> - IDC</a:t>
              </a:r>
            </a:p>
          </p:txBody>
        </p:sp>
        <p:pic>
          <p:nvPicPr>
            <p:cNvPr id="16395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94648">
              <a:off x="6943725" y="2655094"/>
              <a:ext cx="541338" cy="401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6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926388" y="2908697"/>
              <a:ext cx="615950" cy="4560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7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548563" y="3071813"/>
              <a:ext cx="615950" cy="456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8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94648">
              <a:off x="7378700" y="2696767"/>
              <a:ext cx="541338" cy="401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399" name="Group 89"/>
          <p:cNvGrpSpPr>
            <a:grpSpLocks/>
          </p:cNvGrpSpPr>
          <p:nvPr/>
        </p:nvGrpSpPr>
        <p:grpSpPr bwMode="auto">
          <a:xfrm>
            <a:off x="5133976" y="3975894"/>
            <a:ext cx="1985963" cy="948929"/>
            <a:chOff x="5426336" y="5206700"/>
            <a:chExt cx="2469769" cy="1454433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862643" y="5637373"/>
              <a:ext cx="1129263" cy="171539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5915946" y="5797962"/>
              <a:ext cx="1721533" cy="10949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915946" y="5797962"/>
              <a:ext cx="1549775" cy="312056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5927792" y="5797962"/>
              <a:ext cx="1247717" cy="582139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831055" y="5734092"/>
              <a:ext cx="677162" cy="527391"/>
            </a:xfrm>
            <a:prstGeom prst="line">
              <a:avLst/>
            </a:prstGeom>
            <a:ln w="25400">
              <a:solidFill>
                <a:srgbClr val="FF69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405" name="Picture 12" descr="building"/>
            <p:cNvPicPr preferRelativeResize="0"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426336" y="5206700"/>
              <a:ext cx="684005" cy="684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6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194648">
              <a:off x="7319164" y="5451513"/>
              <a:ext cx="508448" cy="502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7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194648">
              <a:off x="6781282" y="5311666"/>
              <a:ext cx="508448" cy="502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8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241681" y="6027925"/>
              <a:ext cx="578665" cy="571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9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317440" y="5855803"/>
              <a:ext cx="578665" cy="571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0" name="Picture 362" descr="C:\Documents and Settings\goedek\Local Settings\Temporary Internet Files\Content.IE5\GLCPE3C9\MCj04316320000[1]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194648">
              <a:off x="6813562" y="6158636"/>
              <a:ext cx="508448" cy="502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084000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gray">
          <a:xfrm>
            <a:off x="796925" y="2799160"/>
            <a:ext cx="8153400" cy="209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008" tIns="0" rIns="64008" bIns="0"/>
          <a:lstStyle/>
          <a:p>
            <a:pPr marL="282575" indent="-282575" eaLnBrk="0" hangingPunct="0">
              <a:spcBef>
                <a:spcPct val="50000"/>
              </a:spcBef>
              <a:buClr>
                <a:schemeClr val="tx2"/>
              </a:buClr>
              <a:buSzPct val="85000"/>
              <a:buFontTx/>
              <a:buChar char="•"/>
              <a:defRPr/>
            </a:pPr>
            <a:r>
              <a:rPr lang="en-US" sz="1600" b="1" dirty="0" err="1">
                <a:latin typeface="Calibri" pitchFamily="34" charset="0"/>
                <a:sym typeface="Arial" pitchFamily="34" charset="0"/>
              </a:rPr>
              <a:t>Choisissez</a:t>
            </a:r>
            <a:r>
              <a:rPr lang="en-US" sz="1600" b="1" dirty="0">
                <a:latin typeface="Calibri" pitchFamily="34" charset="0"/>
                <a:sym typeface="Arial" pitchFamily="34" charset="0"/>
              </a:rPr>
              <a:t> un </a:t>
            </a:r>
            <a:r>
              <a:rPr lang="en-US" sz="1600" b="1" dirty="0" err="1">
                <a:latin typeface="Calibri" pitchFamily="34" charset="0"/>
                <a:sym typeface="Arial" pitchFamily="34" charset="0"/>
              </a:rPr>
              <a:t>serveur</a:t>
            </a:r>
            <a:r>
              <a:rPr lang="en-US" sz="1600" b="1" dirty="0">
                <a:latin typeface="Calibri" pitchFamily="34" charset="0"/>
                <a:sym typeface="Arial" pitchFamily="34" charset="0"/>
              </a:rPr>
              <a:t> de </a:t>
            </a:r>
            <a:r>
              <a:rPr lang="en-US" sz="1600" b="1" dirty="0" err="1">
                <a:latin typeface="Calibri" pitchFamily="34" charset="0"/>
                <a:sym typeface="Arial" pitchFamily="34" charset="0"/>
              </a:rPr>
              <a:t>sauvegarde</a:t>
            </a:r>
            <a:r>
              <a:rPr lang="en-US" sz="1600" b="1" dirty="0">
                <a:latin typeface="Calibri" pitchFamily="34" charset="0"/>
                <a:sym typeface="Arial" pitchFamily="34" charset="0"/>
              </a:rPr>
              <a:t> Windows </a:t>
            </a:r>
            <a:r>
              <a:rPr lang="en-US" sz="1600" b="1" dirty="0" err="1">
                <a:latin typeface="Calibri" pitchFamily="34" charset="0"/>
                <a:sym typeface="Arial" pitchFamily="34" charset="0"/>
              </a:rPr>
              <a:t>ou</a:t>
            </a:r>
            <a:r>
              <a:rPr lang="en-US" sz="1600" b="1" dirty="0">
                <a:latin typeface="Calibri" pitchFamily="34" charset="0"/>
                <a:sym typeface="Arial" pitchFamily="34" charset="0"/>
              </a:rPr>
              <a:t> Macintosh</a:t>
            </a:r>
          </a:p>
          <a:p>
            <a:pPr marL="282575" indent="-282575" eaLnBrk="0" hangingPunct="0">
              <a:spcBef>
                <a:spcPct val="50000"/>
              </a:spcBef>
              <a:buClr>
                <a:schemeClr val="tx2"/>
              </a:buClr>
              <a:buSzPct val="85000"/>
              <a:buFontTx/>
              <a:buChar char="•"/>
              <a:defRPr/>
            </a:pPr>
            <a:r>
              <a:rPr lang="en-US" sz="1600" b="1" dirty="0" err="1">
                <a:latin typeface="Calibri" pitchFamily="34" charset="0"/>
                <a:sym typeface="Arial" pitchFamily="34" charset="0"/>
              </a:rPr>
              <a:t>Protégez</a:t>
            </a:r>
            <a:r>
              <a:rPr lang="en-US" sz="1600" b="1" dirty="0">
                <a:latin typeface="Calibri" pitchFamily="34" charset="0"/>
                <a:sym typeface="Arial" pitchFamily="34" charset="0"/>
              </a:rPr>
              <a:t> </a:t>
            </a:r>
            <a:r>
              <a:rPr lang="en-US" sz="1600" b="1" dirty="0" err="1">
                <a:latin typeface="Calibri" pitchFamily="34" charset="0"/>
                <a:sym typeface="Arial" pitchFamily="34" charset="0"/>
              </a:rPr>
              <a:t>vos</a:t>
            </a:r>
            <a:r>
              <a:rPr lang="en-US" sz="1600" b="1" dirty="0">
                <a:latin typeface="Calibri" pitchFamily="34" charset="0"/>
                <a:sym typeface="Arial" pitchFamily="34" charset="0"/>
              </a:rPr>
              <a:t> </a:t>
            </a:r>
            <a:r>
              <a:rPr lang="en-US" sz="1600" b="1" dirty="0" err="1">
                <a:latin typeface="Calibri" pitchFamily="34" charset="0"/>
                <a:sym typeface="Arial" pitchFamily="34" charset="0"/>
              </a:rPr>
              <a:t>serveurs</a:t>
            </a:r>
            <a:r>
              <a:rPr lang="en-US" sz="1600" b="1" dirty="0">
                <a:latin typeface="Calibri" pitchFamily="34" charset="0"/>
                <a:sym typeface="Arial" pitchFamily="34" charset="0"/>
              </a:rPr>
              <a:t>, </a:t>
            </a:r>
            <a:r>
              <a:rPr lang="en-US" sz="1600" b="1" dirty="0" err="1">
                <a:latin typeface="Calibri" pitchFamily="34" charset="0"/>
                <a:sym typeface="Arial" pitchFamily="34" charset="0"/>
              </a:rPr>
              <a:t>postes</a:t>
            </a:r>
            <a:r>
              <a:rPr lang="en-US" sz="1600" b="1" dirty="0">
                <a:latin typeface="Calibri" pitchFamily="34" charset="0"/>
                <a:sym typeface="Arial" pitchFamily="34" charset="0"/>
              </a:rPr>
              <a:t> de bureau </a:t>
            </a:r>
            <a:r>
              <a:rPr lang="en-US" sz="1600" b="1" dirty="0" err="1">
                <a:latin typeface="Calibri" pitchFamily="34" charset="0"/>
                <a:sym typeface="Arial" pitchFamily="34" charset="0"/>
              </a:rPr>
              <a:t>ou</a:t>
            </a:r>
            <a:r>
              <a:rPr lang="en-US" sz="1600" b="1" dirty="0">
                <a:latin typeface="Calibri" pitchFamily="34" charset="0"/>
                <a:sym typeface="Arial" pitchFamily="34" charset="0"/>
              </a:rPr>
              <a:t> portables, applications 24x7</a:t>
            </a:r>
          </a:p>
          <a:p>
            <a:pPr marL="617538" lvl="1" indent="-220663" eaLnBrk="0" hangingPunct="0">
              <a:spcBef>
                <a:spcPct val="25000"/>
              </a:spcBef>
              <a:buClr>
                <a:schemeClr val="tx2"/>
              </a:buClr>
              <a:buSzPct val="85000"/>
              <a:buFont typeface="Arial" pitchFamily="34" charset="0"/>
              <a:buChar char="–"/>
              <a:defRPr/>
            </a:pPr>
            <a:r>
              <a:rPr lang="en-US" sz="1200" dirty="0">
                <a:latin typeface="Calibri" pitchFamily="34" charset="0"/>
                <a:sym typeface="Arial" pitchFamily="34" charset="0"/>
              </a:rPr>
              <a:t>Par </a:t>
            </a:r>
            <a:r>
              <a:rPr lang="en-US" sz="1200" dirty="0" err="1">
                <a:latin typeface="Calibri" pitchFamily="34" charset="0"/>
                <a:sym typeface="Arial" pitchFamily="34" charset="0"/>
              </a:rPr>
              <a:t>serveur</a:t>
            </a:r>
            <a:r>
              <a:rPr lang="en-US" sz="1200" dirty="0">
                <a:latin typeface="Calibri" pitchFamily="34" charset="0"/>
                <a:sym typeface="Arial" pitchFamily="34" charset="0"/>
              </a:rPr>
              <a:t> de </a:t>
            </a:r>
            <a:r>
              <a:rPr lang="en-US" sz="1200" dirty="0" err="1">
                <a:latin typeface="Calibri" pitchFamily="34" charset="0"/>
                <a:sym typeface="Arial" pitchFamily="34" charset="0"/>
              </a:rPr>
              <a:t>sauvegarde</a:t>
            </a:r>
            <a:r>
              <a:rPr lang="en-US" sz="1200" dirty="0">
                <a:latin typeface="Calibri" pitchFamily="34" charset="0"/>
                <a:sym typeface="Arial" pitchFamily="34" charset="0"/>
              </a:rPr>
              <a:t> : </a:t>
            </a:r>
            <a:r>
              <a:rPr lang="en-US" sz="1200" dirty="0" err="1">
                <a:latin typeface="Calibri" pitchFamily="34" charset="0"/>
                <a:sym typeface="Arial" pitchFamily="34" charset="0"/>
              </a:rPr>
              <a:t>jusqu'à</a:t>
            </a:r>
            <a:r>
              <a:rPr lang="en-US" sz="1200" dirty="0">
                <a:latin typeface="Calibri" pitchFamily="34" charset="0"/>
                <a:sym typeface="Arial" pitchFamily="34" charset="0"/>
              </a:rPr>
              <a:t> 15 </a:t>
            </a:r>
            <a:r>
              <a:rPr lang="en-US" sz="1200" dirty="0" err="1">
                <a:latin typeface="Calibri" pitchFamily="34" charset="0"/>
                <a:sym typeface="Arial" pitchFamily="34" charset="0"/>
              </a:rPr>
              <a:t>serveurs</a:t>
            </a:r>
            <a:r>
              <a:rPr lang="en-US" sz="1200" dirty="0">
                <a:latin typeface="Calibri" pitchFamily="34" charset="0"/>
                <a:sym typeface="Arial" pitchFamily="34" charset="0"/>
              </a:rPr>
              <a:t>, </a:t>
            </a:r>
            <a:r>
              <a:rPr lang="en-US" sz="1200" b="1" dirty="0">
                <a:latin typeface="Calibri" pitchFamily="34" charset="0"/>
                <a:sym typeface="Arial" pitchFamily="34" charset="0"/>
              </a:rPr>
              <a:t>300 </a:t>
            </a:r>
            <a:r>
              <a:rPr lang="en-US" sz="1200" b="1" dirty="0" err="1">
                <a:latin typeface="Calibri" pitchFamily="34" charset="0"/>
                <a:sym typeface="Arial" pitchFamily="34" charset="0"/>
              </a:rPr>
              <a:t>postes</a:t>
            </a:r>
            <a:r>
              <a:rPr lang="en-US" sz="1200" b="1" dirty="0">
                <a:latin typeface="Calibri" pitchFamily="34" charset="0"/>
                <a:sym typeface="Arial" pitchFamily="34" charset="0"/>
              </a:rPr>
              <a:t> de bureau/portables,</a:t>
            </a:r>
            <a:r>
              <a:rPr lang="en-US" sz="1200" dirty="0">
                <a:latin typeface="Calibri" pitchFamily="34" charset="0"/>
                <a:sym typeface="Arial" pitchFamily="34" charset="0"/>
              </a:rPr>
              <a:t> </a:t>
            </a:r>
            <a:r>
              <a:rPr lang="en-US" altLang="zh-CN" sz="1200" dirty="0">
                <a:latin typeface="Calibri" pitchFamily="34" charset="0"/>
                <a:sym typeface="Arial" pitchFamily="34" charset="0"/>
              </a:rPr>
              <a:t/>
            </a:r>
            <a:br>
              <a:rPr lang="en-US" altLang="zh-CN" sz="1200" dirty="0">
                <a:latin typeface="Calibri" pitchFamily="34" charset="0"/>
                <a:sym typeface="Arial" pitchFamily="34" charset="0"/>
              </a:rPr>
            </a:br>
            <a:r>
              <a:rPr lang="en-US" sz="1200" dirty="0">
                <a:latin typeface="Calibri" pitchFamily="34" charset="0"/>
                <a:sym typeface="Arial" pitchFamily="34" charset="0"/>
              </a:rPr>
              <a:t>des millions de </a:t>
            </a:r>
            <a:r>
              <a:rPr lang="en-US" sz="1200" dirty="0" err="1">
                <a:latin typeface="Calibri" pitchFamily="34" charset="0"/>
                <a:sym typeface="Arial" pitchFamily="34" charset="0"/>
              </a:rPr>
              <a:t>fichiers</a:t>
            </a:r>
            <a:r>
              <a:rPr lang="en-US" sz="1200" dirty="0">
                <a:latin typeface="Calibri" pitchFamily="34" charset="0"/>
                <a:sym typeface="Arial" pitchFamily="34" charset="0"/>
              </a:rPr>
              <a:t> par volume                               </a:t>
            </a:r>
          </a:p>
          <a:p>
            <a:pPr marL="617538" lvl="1" indent="-220663" eaLnBrk="0" hangingPunct="0">
              <a:spcBef>
                <a:spcPct val="25000"/>
              </a:spcBef>
              <a:buClr>
                <a:schemeClr val="tx2"/>
              </a:buClr>
              <a:buSzPct val="85000"/>
              <a:buFont typeface="Arial" pitchFamily="34" charset="0"/>
              <a:buChar char="–"/>
              <a:defRPr/>
            </a:pPr>
            <a:r>
              <a:rPr lang="en-US" sz="1200" dirty="0">
                <a:latin typeface="Calibri" pitchFamily="34" charset="0"/>
                <a:sym typeface="Arial" pitchFamily="34" charset="0"/>
              </a:rPr>
              <a:t>Windows, Red Hat Linux, SUSE Linux, Novell Linux, Mac OS X, Solaris, NetWare, machines </a:t>
            </a:r>
            <a:r>
              <a:rPr lang="en-US" altLang="zh-CN" sz="1200" dirty="0" err="1">
                <a:latin typeface="Calibri" pitchFamily="34" charset="0"/>
                <a:sym typeface="Arial" pitchFamily="34" charset="0"/>
              </a:rPr>
              <a:t>virtuelles</a:t>
            </a:r>
            <a:endParaRPr lang="en-US" altLang="zh-CN" sz="1200" dirty="0">
              <a:latin typeface="Calibri" pitchFamily="34" charset="0"/>
              <a:sym typeface="Arial" pitchFamily="34" charset="0"/>
            </a:endParaRPr>
          </a:p>
          <a:p>
            <a:pPr marL="617538" lvl="1" indent="-220663" eaLnBrk="0" hangingPunct="0">
              <a:spcBef>
                <a:spcPct val="25000"/>
              </a:spcBef>
              <a:buClr>
                <a:schemeClr val="tx2"/>
              </a:buClr>
              <a:buSzPct val="85000"/>
              <a:buFont typeface="Arial" pitchFamily="34" charset="0"/>
              <a:buChar char="–"/>
              <a:defRPr/>
            </a:pPr>
            <a:r>
              <a:rPr lang="en-US" sz="1200" dirty="0">
                <a:latin typeface="Calibri" pitchFamily="34" charset="0"/>
                <a:sym typeface="Arial" pitchFamily="34" charset="0"/>
              </a:rPr>
              <a:t>MS Exchange 2007, MS SQL Server ; Protection des </a:t>
            </a:r>
            <a:r>
              <a:rPr lang="en-US" sz="1200" dirty="0" err="1">
                <a:latin typeface="Calibri" pitchFamily="34" charset="0"/>
                <a:sym typeface="Arial" pitchFamily="34" charset="0"/>
              </a:rPr>
              <a:t>fichiers</a:t>
            </a:r>
            <a:r>
              <a:rPr lang="en-US" sz="1200" dirty="0">
                <a:latin typeface="Calibri" pitchFamily="34" charset="0"/>
                <a:sym typeface="Arial" pitchFamily="34" charset="0"/>
              </a:rPr>
              <a:t> </a:t>
            </a:r>
            <a:r>
              <a:rPr lang="en-US" sz="1200" dirty="0" err="1">
                <a:latin typeface="Calibri" pitchFamily="34" charset="0"/>
                <a:sym typeface="Arial" pitchFamily="34" charset="0"/>
              </a:rPr>
              <a:t>ouverts</a:t>
            </a:r>
            <a:endParaRPr lang="en-US" sz="1200" dirty="0">
              <a:latin typeface="Calibri" pitchFamily="34" charset="0"/>
              <a:sym typeface="Arial" pitchFamily="34" charset="0"/>
            </a:endParaRPr>
          </a:p>
          <a:p>
            <a:pPr marL="160338" indent="-220663" eaLnBrk="0" hangingPunct="0">
              <a:spcBef>
                <a:spcPct val="25000"/>
              </a:spcBef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600" b="1" dirty="0" err="1">
                <a:latin typeface="Calibri" pitchFamily="34" charset="0"/>
                <a:sym typeface="Arial" pitchFamily="34" charset="0"/>
              </a:rPr>
              <a:t>Systèmes</a:t>
            </a:r>
            <a:r>
              <a:rPr lang="en-US" sz="1600" b="1" dirty="0">
                <a:latin typeface="Calibri" pitchFamily="34" charset="0"/>
                <a:sym typeface="Arial" pitchFamily="34" charset="0"/>
              </a:rPr>
              <a:t> </a:t>
            </a:r>
            <a:r>
              <a:rPr lang="en-US" sz="1600" b="1" dirty="0" err="1">
                <a:latin typeface="Calibri" pitchFamily="34" charset="0"/>
                <a:sym typeface="Arial" pitchFamily="34" charset="0"/>
              </a:rPr>
              <a:t>individuels</a:t>
            </a:r>
            <a:r>
              <a:rPr lang="en-US" sz="1600" b="1" dirty="0">
                <a:latin typeface="Calibri" pitchFamily="34" charset="0"/>
                <a:sym typeface="Arial" pitchFamily="34" charset="0"/>
              </a:rPr>
              <a:t> – Retrospect SOHO Edition</a:t>
            </a:r>
          </a:p>
          <a:p>
            <a:pPr marL="617538" lvl="1" indent="-220663" eaLnBrk="0" hangingPunct="0">
              <a:spcBef>
                <a:spcPct val="25000"/>
              </a:spcBef>
              <a:buClr>
                <a:schemeClr val="tx2"/>
              </a:buClr>
              <a:buSzPct val="85000"/>
              <a:buFont typeface="Calibri" pitchFamily="34" charset="0"/>
              <a:buChar char="–"/>
              <a:defRPr/>
            </a:pPr>
            <a:r>
              <a:rPr lang="en-US" sz="1200" dirty="0">
                <a:latin typeface="Calibri" pitchFamily="34" charset="0"/>
                <a:sym typeface="Arial" pitchFamily="34" charset="0"/>
              </a:rPr>
              <a:t>Protection </a:t>
            </a:r>
            <a:r>
              <a:rPr lang="en-US" sz="1200" dirty="0" err="1">
                <a:latin typeface="Calibri" pitchFamily="34" charset="0"/>
                <a:sym typeface="Arial" pitchFamily="34" charset="0"/>
              </a:rPr>
              <a:t>individuelle</a:t>
            </a:r>
            <a:r>
              <a:rPr lang="en-US" sz="1200" dirty="0">
                <a:latin typeface="Calibri" pitchFamily="34" charset="0"/>
                <a:sym typeface="Arial" pitchFamily="34" charset="0"/>
              </a:rPr>
              <a:t> des </a:t>
            </a:r>
            <a:r>
              <a:rPr lang="en-US" sz="1200" dirty="0" err="1">
                <a:latin typeface="Calibri" pitchFamily="34" charset="0"/>
                <a:sym typeface="Arial" pitchFamily="34" charset="0"/>
              </a:rPr>
              <a:t>ordinateurs</a:t>
            </a:r>
            <a:r>
              <a:rPr lang="en-US" sz="1200" dirty="0">
                <a:latin typeface="Calibri" pitchFamily="34" charset="0"/>
                <a:sym typeface="Arial" pitchFamily="34" charset="0"/>
              </a:rPr>
              <a:t> Windows et Mac</a:t>
            </a:r>
          </a:p>
          <a:p>
            <a:pPr marL="617538" lvl="1" indent="-220663" eaLnBrk="0" hangingPunct="0">
              <a:spcBef>
                <a:spcPct val="25000"/>
              </a:spcBef>
              <a:buClr>
                <a:schemeClr val="tx2"/>
              </a:buClr>
              <a:buSzPct val="85000"/>
              <a:defRPr/>
            </a:pPr>
            <a:endParaRPr lang="en-US" sz="1200" dirty="0">
              <a:latin typeface="Calibri" pitchFamily="34" charset="0"/>
              <a:sym typeface="Arial" pitchFamily="34" charset="0"/>
            </a:endParaRPr>
          </a:p>
          <a:p>
            <a:pPr marL="617538" lvl="1" indent="-220663" eaLnBrk="0" hangingPunct="0">
              <a:spcBef>
                <a:spcPct val="25000"/>
              </a:spcBef>
              <a:buClr>
                <a:schemeClr val="tx2"/>
              </a:buClr>
              <a:buSzPct val="85000"/>
              <a:defRPr/>
            </a:pPr>
            <a:endParaRPr lang="en-US" sz="1200" dirty="0">
              <a:latin typeface="Calibri" pitchFamily="34" charset="0"/>
              <a:sym typeface="Arial" pitchFamily="34" charset="0"/>
            </a:endParaRPr>
          </a:p>
        </p:txBody>
      </p:sp>
      <p:sp>
        <p:nvSpPr>
          <p:cNvPr id="18435" name="Text Box 8"/>
          <p:cNvSpPr txBox="1">
            <a:spLocks noChangeArrowheads="1"/>
          </p:cNvSpPr>
          <p:nvPr/>
        </p:nvSpPr>
        <p:spPr bwMode="auto">
          <a:xfrm>
            <a:off x="395289" y="2435622"/>
            <a:ext cx="64293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b="1" dirty="0" err="1">
                <a:latin typeface="Calibri" pitchFamily="34" charset="0"/>
                <a:sym typeface="Arial" pitchFamily="34" charset="0"/>
              </a:rPr>
              <a:t>Systèmes</a:t>
            </a:r>
            <a:r>
              <a:rPr lang="en-US" b="1" dirty="0">
                <a:latin typeface="Calibri" pitchFamily="34" charset="0"/>
                <a:sym typeface="Arial" pitchFamily="34" charset="0"/>
              </a:rPr>
              <a:t> en </a:t>
            </a:r>
            <a:r>
              <a:rPr lang="en-US" b="1" dirty="0" err="1">
                <a:latin typeface="Calibri" pitchFamily="34" charset="0"/>
                <a:sym typeface="Arial" pitchFamily="34" charset="0"/>
              </a:rPr>
              <a:t>réseau</a:t>
            </a:r>
            <a:r>
              <a:rPr lang="en-US" b="1" dirty="0">
                <a:latin typeface="Calibri" pitchFamily="34" charset="0"/>
                <a:sym typeface="Arial" pitchFamily="34" charset="0"/>
              </a:rPr>
              <a:t> – Retrospect </a:t>
            </a:r>
            <a:r>
              <a:rPr lang="en-US" b="1" dirty="0" err="1">
                <a:latin typeface="Calibri" pitchFamily="34" charset="0"/>
                <a:sym typeface="Arial" pitchFamily="34" charset="0"/>
              </a:rPr>
              <a:t>éditions</a:t>
            </a:r>
            <a:r>
              <a:rPr lang="en-US" b="1" dirty="0">
                <a:latin typeface="Calibri" pitchFamily="34" charset="0"/>
                <a:sym typeface="Arial" pitchFamily="34" charset="0"/>
              </a:rPr>
              <a:t> Business</a:t>
            </a:r>
          </a:p>
        </p:txBody>
      </p:sp>
      <p:grpSp>
        <p:nvGrpSpPr>
          <p:cNvPr id="18436" name="Group 102"/>
          <p:cNvGrpSpPr>
            <a:grpSpLocks/>
          </p:cNvGrpSpPr>
          <p:nvPr/>
        </p:nvGrpSpPr>
        <p:grpSpPr bwMode="auto">
          <a:xfrm>
            <a:off x="1050926" y="1368028"/>
            <a:ext cx="4975225" cy="708422"/>
            <a:chOff x="1219200" y="2336923"/>
            <a:chExt cx="4419600" cy="838200"/>
          </a:xfrm>
        </p:grpSpPr>
        <p:sp>
          <p:nvSpPr>
            <p:cNvPr id="18489" name="Line 38"/>
            <p:cNvSpPr>
              <a:spLocks noChangeShapeType="1"/>
            </p:cNvSpPr>
            <p:nvPr/>
          </p:nvSpPr>
          <p:spPr bwMode="auto">
            <a:xfrm>
              <a:off x="1371600" y="3098923"/>
              <a:ext cx="3505200" cy="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0" name="Line 39"/>
            <p:cNvSpPr>
              <a:spLocks noChangeShapeType="1"/>
            </p:cNvSpPr>
            <p:nvPr/>
          </p:nvSpPr>
          <p:spPr bwMode="auto">
            <a:xfrm>
              <a:off x="2209800" y="2717923"/>
              <a:ext cx="0" cy="3810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1" name="Line 40"/>
            <p:cNvSpPr>
              <a:spLocks noChangeShapeType="1"/>
            </p:cNvSpPr>
            <p:nvPr/>
          </p:nvSpPr>
          <p:spPr bwMode="auto">
            <a:xfrm>
              <a:off x="1371600" y="2336923"/>
              <a:ext cx="0" cy="8382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2" name="Line 41"/>
            <p:cNvSpPr>
              <a:spLocks noChangeShapeType="1"/>
            </p:cNvSpPr>
            <p:nvPr/>
          </p:nvSpPr>
          <p:spPr bwMode="auto">
            <a:xfrm>
              <a:off x="3733800" y="2717923"/>
              <a:ext cx="0" cy="3810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3" name="Line 42"/>
            <p:cNvSpPr>
              <a:spLocks noChangeShapeType="1"/>
            </p:cNvSpPr>
            <p:nvPr/>
          </p:nvSpPr>
          <p:spPr bwMode="auto">
            <a:xfrm>
              <a:off x="2971800" y="2717923"/>
              <a:ext cx="0" cy="3810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4" name="Line 43"/>
            <p:cNvSpPr>
              <a:spLocks noChangeShapeType="1"/>
            </p:cNvSpPr>
            <p:nvPr/>
          </p:nvSpPr>
          <p:spPr bwMode="auto">
            <a:xfrm>
              <a:off x="1219200" y="3175123"/>
              <a:ext cx="76200" cy="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5" name="Line 44"/>
            <p:cNvSpPr>
              <a:spLocks noChangeShapeType="1"/>
            </p:cNvSpPr>
            <p:nvPr/>
          </p:nvSpPr>
          <p:spPr bwMode="auto">
            <a:xfrm>
              <a:off x="1219200" y="2717923"/>
              <a:ext cx="76200" cy="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6" name="Line 45"/>
            <p:cNvSpPr>
              <a:spLocks noChangeShapeType="1"/>
            </p:cNvSpPr>
            <p:nvPr/>
          </p:nvSpPr>
          <p:spPr bwMode="auto">
            <a:xfrm>
              <a:off x="1219200" y="2336923"/>
              <a:ext cx="76200" cy="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7" name="Line 46"/>
            <p:cNvSpPr>
              <a:spLocks noChangeShapeType="1"/>
            </p:cNvSpPr>
            <p:nvPr/>
          </p:nvSpPr>
          <p:spPr bwMode="auto">
            <a:xfrm>
              <a:off x="4495800" y="2717923"/>
              <a:ext cx="0" cy="381000"/>
            </a:xfrm>
            <a:prstGeom prst="line">
              <a:avLst/>
            </a:prstGeom>
            <a:noFill/>
            <a:ln w="22225">
              <a:solidFill>
                <a:srgbClr val="FF86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8" name="Line 49"/>
            <p:cNvSpPr>
              <a:spLocks noChangeShapeType="1"/>
            </p:cNvSpPr>
            <p:nvPr/>
          </p:nvSpPr>
          <p:spPr bwMode="auto">
            <a:xfrm flipV="1">
              <a:off x="5334000" y="3098923"/>
              <a:ext cx="304800" cy="0"/>
            </a:xfrm>
            <a:prstGeom prst="line">
              <a:avLst/>
            </a:prstGeom>
            <a:noFill/>
            <a:ln w="28575">
              <a:solidFill>
                <a:srgbClr val="FF8633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37" name="Text Box 15"/>
          <p:cNvSpPr txBox="1">
            <a:spLocks noChangeArrowheads="1"/>
          </p:cNvSpPr>
          <p:nvPr/>
        </p:nvSpPr>
        <p:spPr bwMode="auto">
          <a:xfrm>
            <a:off x="1430338" y="1519237"/>
            <a:ext cx="71120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Serveur d'appli-</a:t>
            </a:r>
            <a:r>
              <a:rPr lang="en-US" altLang="zh-CN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/>
            </a:r>
            <a:br>
              <a:rPr lang="en-US" altLang="zh-CN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</a:b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cations</a:t>
            </a:r>
          </a:p>
        </p:txBody>
      </p:sp>
      <p:sp>
        <p:nvSpPr>
          <p:cNvPr id="18438" name="Text Box 16"/>
          <p:cNvSpPr txBox="1">
            <a:spLocks noChangeArrowheads="1"/>
          </p:cNvSpPr>
          <p:nvPr/>
        </p:nvSpPr>
        <p:spPr bwMode="auto">
          <a:xfrm>
            <a:off x="2197101" y="1519238"/>
            <a:ext cx="8075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Serveur </a:t>
            </a:r>
            <a:r>
              <a:rPr lang="en-US" altLang="zh-CN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/>
            </a:r>
            <a:br>
              <a:rPr lang="en-US" altLang="zh-CN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</a:b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Exchange</a:t>
            </a:r>
          </a:p>
        </p:txBody>
      </p:sp>
      <p:sp>
        <p:nvSpPr>
          <p:cNvPr id="18439" name="Text Box 17"/>
          <p:cNvSpPr txBox="1">
            <a:spLocks noChangeArrowheads="1"/>
          </p:cNvSpPr>
          <p:nvPr/>
        </p:nvSpPr>
        <p:spPr bwMode="auto">
          <a:xfrm>
            <a:off x="3138489" y="1526381"/>
            <a:ext cx="66915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MS SQL</a:t>
            </a:r>
          </a:p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Server</a:t>
            </a:r>
          </a:p>
        </p:txBody>
      </p:sp>
      <p:sp>
        <p:nvSpPr>
          <p:cNvPr id="18440" name="Text Box 20"/>
          <p:cNvSpPr txBox="1">
            <a:spLocks noChangeArrowheads="1"/>
          </p:cNvSpPr>
          <p:nvPr/>
        </p:nvSpPr>
        <p:spPr bwMode="auto">
          <a:xfrm>
            <a:off x="4900614" y="1316831"/>
            <a:ext cx="103028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>
                <a:solidFill>
                  <a:srgbClr val="16263E"/>
                </a:solidFill>
                <a:latin typeface="Verdana" pitchFamily="34" charset="0"/>
                <a:sym typeface="Arial" pitchFamily="34" charset="0"/>
              </a:rPr>
              <a:t>Serveur de sauvegarde</a:t>
            </a:r>
            <a:r>
              <a:rPr lang="en-US" altLang="zh-CN" sz="900" b="1">
                <a:solidFill>
                  <a:srgbClr val="16263E"/>
                </a:solidFill>
                <a:latin typeface="Verdana" pitchFamily="34" charset="0"/>
                <a:sym typeface="Arial" pitchFamily="34" charset="0"/>
              </a:rPr>
              <a:t> </a:t>
            </a:r>
            <a:r>
              <a:rPr lang="en-US" sz="900" b="1">
                <a:solidFill>
                  <a:srgbClr val="16263E"/>
                </a:solidFill>
                <a:latin typeface="Verdana" pitchFamily="34" charset="0"/>
                <a:sym typeface="Arial" pitchFamily="34" charset="0"/>
              </a:rPr>
              <a:t>Retrospect</a:t>
            </a:r>
          </a:p>
        </p:txBody>
      </p:sp>
      <p:sp>
        <p:nvSpPr>
          <p:cNvPr id="18441" name="Text Box 28"/>
          <p:cNvSpPr txBox="1">
            <a:spLocks noChangeArrowheads="1"/>
          </p:cNvSpPr>
          <p:nvPr/>
        </p:nvSpPr>
        <p:spPr bwMode="auto">
          <a:xfrm>
            <a:off x="4002089" y="1519237"/>
            <a:ext cx="69192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Serveur </a:t>
            </a:r>
            <a:r>
              <a:rPr lang="en-US" altLang="zh-CN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/>
            </a:r>
            <a:br>
              <a:rPr lang="en-US" altLang="zh-CN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</a:b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de </a:t>
            </a:r>
            <a:r>
              <a:rPr lang="en-US" altLang="zh-CN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/>
            </a:r>
            <a:br>
              <a:rPr lang="en-US" altLang="zh-CN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</a:br>
            <a:r>
              <a:rPr lang="en-US" sz="900" b="1">
                <a:solidFill>
                  <a:srgbClr val="000000"/>
                </a:solidFill>
                <a:latin typeface="Verdana" pitchFamily="34" charset="0"/>
                <a:sym typeface="Arial" pitchFamily="34" charset="0"/>
              </a:rPr>
              <a:t>fichiers</a:t>
            </a:r>
          </a:p>
        </p:txBody>
      </p:sp>
      <p:grpSp>
        <p:nvGrpSpPr>
          <p:cNvPr id="18442" name="Group 101"/>
          <p:cNvGrpSpPr>
            <a:grpSpLocks/>
          </p:cNvGrpSpPr>
          <p:nvPr/>
        </p:nvGrpSpPr>
        <p:grpSpPr bwMode="auto">
          <a:xfrm>
            <a:off x="995364" y="1303735"/>
            <a:ext cx="4516437" cy="838200"/>
            <a:chOff x="1170443" y="2260151"/>
            <a:chExt cx="4011509" cy="992630"/>
          </a:xfrm>
        </p:grpSpPr>
        <p:sp>
          <p:nvSpPr>
            <p:cNvPr id="30" name="Line 12"/>
            <p:cNvSpPr>
              <a:spLocks noChangeShapeType="1"/>
            </p:cNvSpPr>
            <p:nvPr/>
          </p:nvSpPr>
          <p:spPr bwMode="auto">
            <a:xfrm>
              <a:off x="1170443" y="3251371"/>
              <a:ext cx="125491" cy="141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 b="1">
                <a:latin typeface="Verdana" pitchFamily="34" charset="0"/>
                <a:cs typeface="Arial" charset="0"/>
              </a:endParaRPr>
            </a:p>
          </p:txBody>
        </p:sp>
        <p:sp>
          <p:nvSpPr>
            <p:cNvPr id="31" name="Line 13"/>
            <p:cNvSpPr>
              <a:spLocks noChangeShapeType="1"/>
            </p:cNvSpPr>
            <p:nvPr/>
          </p:nvSpPr>
          <p:spPr bwMode="auto">
            <a:xfrm>
              <a:off x="1174673" y="2640847"/>
              <a:ext cx="121262" cy="141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 b="1">
                <a:latin typeface="Verdana" pitchFamily="34" charset="0"/>
                <a:cs typeface="Arial" charset="0"/>
              </a:endParaRPr>
            </a:p>
          </p:txBody>
        </p:sp>
        <p:sp>
          <p:nvSpPr>
            <p:cNvPr id="32" name="Line 14"/>
            <p:cNvSpPr>
              <a:spLocks noChangeShapeType="1"/>
            </p:cNvSpPr>
            <p:nvPr/>
          </p:nvSpPr>
          <p:spPr bwMode="auto">
            <a:xfrm>
              <a:off x="1295934" y="3022953"/>
              <a:ext cx="3886018" cy="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 b="1">
                <a:latin typeface="Verdana" pitchFamily="34" charset="0"/>
                <a:cs typeface="Arial" charset="0"/>
              </a:endParaRPr>
            </a:p>
          </p:txBody>
        </p:sp>
        <p:sp>
          <p:nvSpPr>
            <p:cNvPr id="33" name="Line 18"/>
            <p:cNvSpPr>
              <a:spLocks noChangeShapeType="1"/>
            </p:cNvSpPr>
            <p:nvPr/>
          </p:nvSpPr>
          <p:spPr bwMode="auto">
            <a:xfrm flipV="1">
              <a:off x="2133487" y="2336290"/>
              <a:ext cx="0" cy="686663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 b="1">
                <a:latin typeface="Verdana" pitchFamily="34" charset="0"/>
                <a:cs typeface="Arial" charset="0"/>
              </a:endParaRPr>
            </a:p>
          </p:txBody>
        </p:sp>
        <p:sp>
          <p:nvSpPr>
            <p:cNvPr id="34" name="Line 19"/>
            <p:cNvSpPr>
              <a:spLocks noChangeShapeType="1"/>
            </p:cNvSpPr>
            <p:nvPr/>
          </p:nvSpPr>
          <p:spPr bwMode="auto">
            <a:xfrm flipV="1">
              <a:off x="2896309" y="2336290"/>
              <a:ext cx="0" cy="686663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 b="1">
                <a:latin typeface="Verdana" pitchFamily="34" charset="0"/>
                <a:cs typeface="Arial" charset="0"/>
              </a:endParaRPr>
            </a:p>
          </p:txBody>
        </p:sp>
        <p:sp>
          <p:nvSpPr>
            <p:cNvPr id="35" name="Line 30"/>
            <p:cNvSpPr>
              <a:spLocks noChangeShapeType="1"/>
            </p:cNvSpPr>
            <p:nvPr/>
          </p:nvSpPr>
          <p:spPr bwMode="auto">
            <a:xfrm flipV="1">
              <a:off x="1295934" y="2260151"/>
              <a:ext cx="0" cy="99122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 b="1">
                <a:latin typeface="Verdana" pitchFamily="34" charset="0"/>
                <a:cs typeface="Arial" charset="0"/>
              </a:endParaRPr>
            </a:p>
          </p:txBody>
        </p:sp>
        <p:sp>
          <p:nvSpPr>
            <p:cNvPr id="36" name="Line 31"/>
            <p:cNvSpPr>
              <a:spLocks noChangeShapeType="1"/>
            </p:cNvSpPr>
            <p:nvPr/>
          </p:nvSpPr>
          <p:spPr bwMode="auto">
            <a:xfrm>
              <a:off x="1174673" y="2260151"/>
              <a:ext cx="121262" cy="141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 b="1">
                <a:latin typeface="Verdana" pitchFamily="34" charset="0"/>
                <a:cs typeface="Arial" charset="0"/>
              </a:endParaRPr>
            </a:p>
          </p:txBody>
        </p:sp>
        <p:sp>
          <p:nvSpPr>
            <p:cNvPr id="37" name="Line 32"/>
            <p:cNvSpPr>
              <a:spLocks noChangeShapeType="1"/>
            </p:cNvSpPr>
            <p:nvPr/>
          </p:nvSpPr>
          <p:spPr bwMode="auto">
            <a:xfrm>
              <a:off x="1981205" y="2336290"/>
              <a:ext cx="152282" cy="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 b="1">
                <a:latin typeface="Verdana" pitchFamily="34" charset="0"/>
                <a:cs typeface="Arial" charset="0"/>
              </a:endParaRPr>
            </a:p>
          </p:txBody>
        </p:sp>
        <p:sp>
          <p:nvSpPr>
            <p:cNvPr id="38" name="Line 33"/>
            <p:cNvSpPr>
              <a:spLocks noChangeShapeType="1"/>
            </p:cNvSpPr>
            <p:nvPr/>
          </p:nvSpPr>
          <p:spPr bwMode="auto">
            <a:xfrm>
              <a:off x="2744026" y="2336290"/>
              <a:ext cx="152282" cy="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 b="1">
                <a:latin typeface="Verdana" pitchFamily="34" charset="0"/>
                <a:cs typeface="Arial" charset="0"/>
              </a:endParaRPr>
            </a:p>
          </p:txBody>
        </p:sp>
        <p:sp>
          <p:nvSpPr>
            <p:cNvPr id="39" name="Line 34"/>
            <p:cNvSpPr>
              <a:spLocks noChangeShapeType="1"/>
            </p:cNvSpPr>
            <p:nvPr/>
          </p:nvSpPr>
          <p:spPr bwMode="auto">
            <a:xfrm>
              <a:off x="3505438" y="2336290"/>
              <a:ext cx="152282" cy="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 b="1">
                <a:latin typeface="Verdana" pitchFamily="34" charset="0"/>
                <a:cs typeface="Arial" charset="0"/>
              </a:endParaRPr>
            </a:p>
          </p:txBody>
        </p:sp>
        <p:sp>
          <p:nvSpPr>
            <p:cNvPr id="40" name="Line 35"/>
            <p:cNvSpPr>
              <a:spLocks noChangeShapeType="1"/>
            </p:cNvSpPr>
            <p:nvPr/>
          </p:nvSpPr>
          <p:spPr bwMode="auto">
            <a:xfrm>
              <a:off x="4268258" y="2336290"/>
              <a:ext cx="152282" cy="0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 b="1">
                <a:latin typeface="Verdana" pitchFamily="34" charset="0"/>
                <a:cs typeface="Arial" charset="0"/>
              </a:endParaRPr>
            </a:p>
          </p:txBody>
        </p:sp>
        <p:sp>
          <p:nvSpPr>
            <p:cNvPr id="41" name="Line 36"/>
            <p:cNvSpPr>
              <a:spLocks noChangeShapeType="1"/>
            </p:cNvSpPr>
            <p:nvPr/>
          </p:nvSpPr>
          <p:spPr bwMode="auto">
            <a:xfrm flipV="1">
              <a:off x="3657720" y="2336290"/>
              <a:ext cx="0" cy="686663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 b="1">
                <a:latin typeface="Verdana" pitchFamily="34" charset="0"/>
                <a:cs typeface="Arial" charset="0"/>
              </a:endParaRPr>
            </a:p>
          </p:txBody>
        </p:sp>
        <p:sp>
          <p:nvSpPr>
            <p:cNvPr id="42" name="Line 37"/>
            <p:cNvSpPr>
              <a:spLocks noChangeShapeType="1"/>
            </p:cNvSpPr>
            <p:nvPr/>
          </p:nvSpPr>
          <p:spPr bwMode="auto">
            <a:xfrm flipV="1">
              <a:off x="4420541" y="2336290"/>
              <a:ext cx="0" cy="686663"/>
            </a:xfrm>
            <a:prstGeom prst="line">
              <a:avLst/>
            </a:prstGeom>
            <a:noFill/>
            <a:ln w="19050">
              <a:solidFill>
                <a:srgbClr val="C1D72F"/>
              </a:solidFill>
              <a:round/>
              <a:headEnd/>
              <a:tailEnd/>
            </a:ln>
            <a:effectLst>
              <a:outerShdw blurRad="38100" dist="38100" dir="2700000" sx="97000" sy="97000" algn="tl" rotWithShape="0">
                <a:prstClr val="black">
                  <a:alpha val="21000"/>
                </a:prstClr>
              </a:outerShdw>
            </a:effectLst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 b="1">
                <a:latin typeface="Verdana" pitchFamily="34" charset="0"/>
                <a:cs typeface="Arial" charset="0"/>
              </a:endParaRPr>
            </a:p>
          </p:txBody>
        </p:sp>
      </p:grpSp>
      <p:sp>
        <p:nvSpPr>
          <p:cNvPr id="18443" name="Text Box 47"/>
          <p:cNvSpPr txBox="1">
            <a:spLocks noChangeArrowheads="1"/>
          </p:cNvSpPr>
          <p:nvPr/>
        </p:nvSpPr>
        <p:spPr bwMode="auto">
          <a:xfrm>
            <a:off x="2422525" y="2012157"/>
            <a:ext cx="15446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1000" b="1">
                <a:solidFill>
                  <a:srgbClr val="C0504D"/>
                </a:solidFill>
                <a:latin typeface="Verdana" pitchFamily="34" charset="0"/>
                <a:sym typeface="Arial" pitchFamily="34" charset="0"/>
              </a:rPr>
              <a:t>Données de sauvegarde</a:t>
            </a:r>
          </a:p>
        </p:txBody>
      </p:sp>
      <p:pic>
        <p:nvPicPr>
          <p:cNvPr id="18444" name="Picture 51" descr="Ser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8900" y="1671637"/>
            <a:ext cx="5095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5" name="Picture 51" descr="Ser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1775" y="1057275"/>
            <a:ext cx="5095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6" name="Picture 51" descr="Ser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8550" y="1057275"/>
            <a:ext cx="5095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7" name="Picture 51" descr="Ser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5800" y="1057275"/>
            <a:ext cx="5095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8" name="Picture 51" descr="Ser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6064" y="1057275"/>
            <a:ext cx="509587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49" name="Group 95"/>
          <p:cNvGrpSpPr>
            <a:grpSpLocks/>
          </p:cNvGrpSpPr>
          <p:nvPr/>
        </p:nvGrpSpPr>
        <p:grpSpPr bwMode="auto">
          <a:xfrm>
            <a:off x="368300" y="1039416"/>
            <a:ext cx="793750" cy="547688"/>
            <a:chOff x="7342094" y="882126"/>
            <a:chExt cx="1801906" cy="1656776"/>
          </a:xfrm>
        </p:grpSpPr>
        <p:pic>
          <p:nvPicPr>
            <p:cNvPr id="18473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91265" y="882126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4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823987" y="1290918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5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42094" y="1671918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450" name="Group 96"/>
          <p:cNvGrpSpPr>
            <a:grpSpLocks/>
          </p:cNvGrpSpPr>
          <p:nvPr/>
        </p:nvGrpSpPr>
        <p:grpSpPr bwMode="auto">
          <a:xfrm>
            <a:off x="368300" y="1464469"/>
            <a:ext cx="793750" cy="546497"/>
            <a:chOff x="7342094" y="882126"/>
            <a:chExt cx="1801906" cy="1656776"/>
          </a:xfrm>
        </p:grpSpPr>
        <p:pic>
          <p:nvPicPr>
            <p:cNvPr id="18470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91265" y="882126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1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823987" y="1290918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2" name="Picture 27" descr="C:\Documents and Settings\goedek\My Documents\My Pictures\Microsoft Clip Organizer\j0432646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42094" y="1671918"/>
              <a:ext cx="852735" cy="86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451" name="Picture 362" descr="C:\Documents and Settings\goedek\Local Settings\Temporary Internet Files\Content.IE5\GLCPE3C9\MCj04316320000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4648">
            <a:off x="530226" y="1908572"/>
            <a:ext cx="561975" cy="42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52" name="Text Box 29"/>
          <p:cNvSpPr txBox="1">
            <a:spLocks noChangeArrowheads="1"/>
          </p:cNvSpPr>
          <p:nvPr/>
        </p:nvSpPr>
        <p:spPr bwMode="gray">
          <a:xfrm>
            <a:off x="5646738" y="1587890"/>
            <a:ext cx="1084262" cy="51039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SzPct val="100000"/>
            </a:pPr>
            <a:r>
              <a:rPr lang="en-US" sz="1000" b="1">
                <a:solidFill>
                  <a:srgbClr val="000066"/>
                </a:solidFill>
                <a:latin typeface="Verdana" pitchFamily="34" charset="0"/>
                <a:sym typeface="Arial" pitchFamily="34" charset="0"/>
              </a:rPr>
              <a:t>SCSI,                              iSCSI,                                      ou FC </a:t>
            </a:r>
          </a:p>
        </p:txBody>
      </p:sp>
      <p:sp>
        <p:nvSpPr>
          <p:cNvPr id="18453" name="Line 50"/>
          <p:cNvSpPr>
            <a:spLocks noChangeShapeType="1"/>
          </p:cNvSpPr>
          <p:nvPr/>
        </p:nvSpPr>
        <p:spPr bwMode="auto">
          <a:xfrm>
            <a:off x="6540501" y="2082404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" name="Line 51"/>
          <p:cNvSpPr>
            <a:spLocks noChangeShapeType="1"/>
          </p:cNvSpPr>
          <p:nvPr/>
        </p:nvSpPr>
        <p:spPr bwMode="auto">
          <a:xfrm>
            <a:off x="6540501" y="1482329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b="1">
              <a:latin typeface="Verdana" pitchFamily="34" charset="0"/>
              <a:cs typeface="Arial" charset="0"/>
            </a:endParaRPr>
          </a:p>
        </p:txBody>
      </p:sp>
      <p:sp>
        <p:nvSpPr>
          <p:cNvPr id="56" name="Line 52"/>
          <p:cNvSpPr>
            <a:spLocks noChangeShapeType="1"/>
          </p:cNvSpPr>
          <p:nvPr/>
        </p:nvSpPr>
        <p:spPr bwMode="auto">
          <a:xfrm>
            <a:off x="6540501" y="1800225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b="1">
              <a:latin typeface="Verdana" pitchFamily="34" charset="0"/>
              <a:cs typeface="Arial" charset="0"/>
            </a:endParaRPr>
          </a:p>
        </p:txBody>
      </p:sp>
      <p:sp>
        <p:nvSpPr>
          <p:cNvPr id="57" name="Line 53"/>
          <p:cNvSpPr>
            <a:spLocks noChangeShapeType="1"/>
          </p:cNvSpPr>
          <p:nvPr/>
        </p:nvSpPr>
        <p:spPr bwMode="auto">
          <a:xfrm>
            <a:off x="6540501" y="2162175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b="1">
              <a:latin typeface="Verdana" pitchFamily="34" charset="0"/>
              <a:cs typeface="Arial" charset="0"/>
            </a:endParaRPr>
          </a:p>
        </p:txBody>
      </p:sp>
      <p:sp>
        <p:nvSpPr>
          <p:cNvPr id="18457" name="Line 54"/>
          <p:cNvSpPr>
            <a:spLocks noChangeShapeType="1"/>
          </p:cNvSpPr>
          <p:nvPr/>
        </p:nvSpPr>
        <p:spPr bwMode="auto">
          <a:xfrm>
            <a:off x="6540501" y="1401366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58" name="Line 55"/>
          <p:cNvSpPr>
            <a:spLocks noChangeShapeType="1"/>
          </p:cNvSpPr>
          <p:nvPr/>
        </p:nvSpPr>
        <p:spPr bwMode="auto">
          <a:xfrm>
            <a:off x="6540501" y="1720454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59" name="Text Box 56"/>
          <p:cNvSpPr txBox="1">
            <a:spLocks noChangeArrowheads="1"/>
          </p:cNvSpPr>
          <p:nvPr/>
        </p:nvSpPr>
        <p:spPr bwMode="auto">
          <a:xfrm>
            <a:off x="7848600" y="1306117"/>
            <a:ext cx="7445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1000" b="1">
                <a:solidFill>
                  <a:srgbClr val="000066"/>
                </a:solidFill>
                <a:latin typeface="Verdana" pitchFamily="34" charset="0"/>
                <a:sym typeface="Arial" pitchFamily="34" charset="0"/>
              </a:rPr>
              <a:t>Disque</a:t>
            </a:r>
          </a:p>
        </p:txBody>
      </p:sp>
      <p:sp>
        <p:nvSpPr>
          <p:cNvPr id="18460" name="Text Box 57"/>
          <p:cNvSpPr txBox="1">
            <a:spLocks noChangeArrowheads="1"/>
          </p:cNvSpPr>
          <p:nvPr/>
        </p:nvSpPr>
        <p:spPr bwMode="auto">
          <a:xfrm>
            <a:off x="7861300" y="2022873"/>
            <a:ext cx="10620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1000" b="1">
                <a:solidFill>
                  <a:srgbClr val="000066"/>
                </a:solidFill>
                <a:latin typeface="Verdana" pitchFamily="34" charset="0"/>
                <a:sym typeface="Arial" pitchFamily="34" charset="0"/>
              </a:rPr>
              <a:t>CD/DVD</a:t>
            </a:r>
          </a:p>
        </p:txBody>
      </p:sp>
      <p:sp>
        <p:nvSpPr>
          <p:cNvPr id="18461" name="Text Box 58"/>
          <p:cNvSpPr txBox="1">
            <a:spLocks noChangeArrowheads="1"/>
          </p:cNvSpPr>
          <p:nvPr/>
        </p:nvSpPr>
        <p:spPr bwMode="auto">
          <a:xfrm>
            <a:off x="7827963" y="1640682"/>
            <a:ext cx="7429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1000" b="1">
                <a:solidFill>
                  <a:srgbClr val="000066"/>
                </a:solidFill>
                <a:latin typeface="Verdana" pitchFamily="34" charset="0"/>
                <a:sym typeface="Arial" pitchFamily="34" charset="0"/>
              </a:rPr>
              <a:t>Bande</a:t>
            </a:r>
          </a:p>
        </p:txBody>
      </p:sp>
      <p:pic>
        <p:nvPicPr>
          <p:cNvPr id="18462" name="Picture 22" descr="c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92975" y="1957388"/>
            <a:ext cx="484188" cy="36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63" name="Picture 31" descr="backup tap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96151" y="1541860"/>
            <a:ext cx="479425" cy="359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4" name="Text Box 57"/>
          <p:cNvSpPr txBox="1">
            <a:spLocks noChangeArrowheads="1"/>
          </p:cNvSpPr>
          <p:nvPr/>
        </p:nvSpPr>
        <p:spPr bwMode="auto">
          <a:xfrm>
            <a:off x="7874000" y="2444354"/>
            <a:ext cx="10620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SzPct val="100000"/>
            </a:pPr>
            <a:r>
              <a:rPr lang="en-US" sz="1000" b="1">
                <a:solidFill>
                  <a:srgbClr val="000066"/>
                </a:solidFill>
                <a:latin typeface="Verdana" pitchFamily="34" charset="0"/>
                <a:sym typeface="Arial" pitchFamily="34" charset="0"/>
              </a:rPr>
              <a:t>Rev </a:t>
            </a:r>
          </a:p>
        </p:txBody>
      </p:sp>
      <p:sp>
        <p:nvSpPr>
          <p:cNvPr id="18465" name="Line 50"/>
          <p:cNvSpPr>
            <a:spLocks noChangeShapeType="1"/>
          </p:cNvSpPr>
          <p:nvPr/>
        </p:nvSpPr>
        <p:spPr bwMode="auto">
          <a:xfrm>
            <a:off x="6540501" y="2468166"/>
            <a:ext cx="423863" cy="0"/>
          </a:xfrm>
          <a:prstGeom prst="line">
            <a:avLst/>
          </a:prstGeom>
          <a:noFill/>
          <a:ln w="9525">
            <a:solidFill>
              <a:srgbClr val="FF8633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7" name="Line 53"/>
          <p:cNvSpPr>
            <a:spLocks noChangeShapeType="1"/>
          </p:cNvSpPr>
          <p:nvPr/>
        </p:nvSpPr>
        <p:spPr bwMode="auto">
          <a:xfrm>
            <a:off x="6540501" y="2547938"/>
            <a:ext cx="423863" cy="0"/>
          </a:xfrm>
          <a:prstGeom prst="line">
            <a:avLst/>
          </a:prstGeom>
          <a:noFill/>
          <a:ln w="9525">
            <a:solidFill>
              <a:srgbClr val="C1D72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b="1">
              <a:latin typeface="Verdana" pitchFamily="34" charset="0"/>
              <a:cs typeface="Arial" charset="0"/>
            </a:endParaRPr>
          </a:p>
        </p:txBody>
      </p:sp>
      <p:pic>
        <p:nvPicPr>
          <p:cNvPr id="18467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gray">
          <a:xfrm>
            <a:off x="7316789" y="2421731"/>
            <a:ext cx="581025" cy="33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68" name="Picture 72" descr="StorCenter_NHD_dual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02488" y="1042988"/>
            <a:ext cx="673100" cy="51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9" name="Title 1"/>
          <p:cNvSpPr>
            <a:spLocks/>
          </p:cNvSpPr>
          <p:nvPr/>
        </p:nvSpPr>
        <p:spPr bwMode="auto">
          <a:xfrm>
            <a:off x="354013" y="94060"/>
            <a:ext cx="73152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hangingPunct="0">
              <a:lnSpc>
                <a:spcPct val="90000"/>
              </a:lnSpc>
              <a:buSzPct val="100000"/>
            </a:pPr>
            <a:r>
              <a:rPr lang="en-US" sz="2400" dirty="0">
                <a:solidFill>
                  <a:srgbClr val="FFFFFF"/>
                </a:solidFill>
                <a:latin typeface="+mj-lt"/>
                <a:ea typeface="+mj-ea"/>
                <a:cs typeface="Arial" pitchFamily="34" charset="0"/>
                <a:sym typeface="Arial" pitchFamily="34" charset="0"/>
              </a:rPr>
              <a:t>Protection </a:t>
            </a:r>
            <a:r>
              <a:rPr lang="en-US" sz="2400" dirty="0" err="1">
                <a:solidFill>
                  <a:srgbClr val="FFFFFF"/>
                </a:solidFill>
                <a:latin typeface="+mj-lt"/>
                <a:ea typeface="+mj-ea"/>
                <a:cs typeface="Arial" pitchFamily="34" charset="0"/>
                <a:sym typeface="Arial" pitchFamily="34" charset="0"/>
              </a:rPr>
              <a:t>complète</a:t>
            </a:r>
            <a:r>
              <a:rPr lang="en-US" sz="2400" dirty="0">
                <a:solidFill>
                  <a:srgbClr val="FFFFFF"/>
                </a:solidFill>
                <a:latin typeface="+mj-lt"/>
                <a:ea typeface="+mj-ea"/>
                <a:cs typeface="Arial" pitchFamily="34" charset="0"/>
                <a:sym typeface="Arial" pitchFamily="34" charset="0"/>
              </a:rPr>
              <a:t> des </a:t>
            </a:r>
            <a:r>
              <a:rPr lang="en-US" sz="2400" dirty="0" err="1">
                <a:solidFill>
                  <a:srgbClr val="FFFFFF"/>
                </a:solidFill>
                <a:latin typeface="+mj-lt"/>
                <a:ea typeface="+mj-ea"/>
                <a:cs typeface="Arial" pitchFamily="34" charset="0"/>
                <a:sym typeface="Arial" pitchFamily="34" charset="0"/>
              </a:rPr>
              <a:t>données</a:t>
            </a:r>
            <a:r>
              <a:rPr lang="en-US" sz="2400" dirty="0">
                <a:solidFill>
                  <a:srgbClr val="FFFFFF"/>
                </a:solidFill>
                <a:latin typeface="+mj-lt"/>
                <a:ea typeface="+mj-ea"/>
                <a:cs typeface="Arial" pitchFamily="34" charset="0"/>
                <a:sym typeface="Arial" pitchFamily="34" charset="0"/>
              </a:rPr>
              <a:t> critiques</a:t>
            </a:r>
          </a:p>
        </p:txBody>
      </p:sp>
    </p:spTree>
    <p:extLst>
      <p:ext uri="{BB962C8B-B14F-4D97-AF65-F5344CB8AC3E}">
        <p14:creationId xmlns:p14="http://schemas.microsoft.com/office/powerpoint/2010/main" val="3712280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" y="221456"/>
            <a:ext cx="8229600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dirty="0">
                <a:solidFill>
                  <a:srgbClr val="FFFFFF"/>
                </a:solidFill>
                <a:cs typeface="Arial" pitchFamily="34" charset="0"/>
              </a:rPr>
              <a:t>Technologies</a:t>
            </a:r>
            <a:r>
              <a:rPr lang="fr-FR" sz="2400" b="0" dirty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fr-FR" sz="2400" b="0" dirty="0" err="1">
                <a:solidFill>
                  <a:srgbClr val="FFFFFF"/>
                </a:solidFill>
                <a:cs typeface="Arial" pitchFamily="34" charset="0"/>
              </a:rPr>
              <a:t>Retrospect</a:t>
            </a:r>
            <a:r>
              <a:rPr lang="fr-FR" sz="2400" b="0" dirty="0">
                <a:solidFill>
                  <a:srgbClr val="FFFFFF"/>
                </a:solidFill>
                <a:cs typeface="Arial" pitchFamily="34" charset="0"/>
              </a:rPr>
              <a:t> clés</a:t>
            </a:r>
            <a:endParaRPr lang="fr-FR" sz="2400" b="0" dirty="0">
              <a:solidFill>
                <a:srgbClr val="FFFFFF"/>
              </a:solidFill>
              <a:cs typeface="Arial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9625008"/>
              </p:ext>
            </p:extLst>
          </p:nvPr>
        </p:nvGraphicFramePr>
        <p:xfrm>
          <a:off x="457200" y="1000125"/>
          <a:ext cx="8229600" cy="3411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9322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4300" y="38100"/>
            <a:ext cx="8782050" cy="749300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kern="1200" dirty="0" err="1">
                <a:solidFill>
                  <a:srgbClr val="FFFFFF"/>
                </a:solidFill>
                <a:cs typeface="Arial" pitchFamily="34" charset="0"/>
              </a:rPr>
              <a:t>Retrospect</a:t>
            </a:r>
            <a:r>
              <a:rPr lang="fr-FR" sz="2800" b="0" i="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9 : fiable, sûr, éprouvé, conçu pour Mac OS X</a:t>
            </a:r>
            <a:endParaRPr lang="fr-FR" sz="2400" b="0" kern="12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874410" y="1309687"/>
            <a:ext cx="4171495" cy="3171825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lnSpc>
                <a:spcPct val="90000"/>
              </a:lnSpc>
              <a:spcBef>
                <a:spcPts val="1200"/>
              </a:spcBef>
              <a:spcAft>
                <a:spcPts val="240"/>
              </a:spcAft>
              <a:buNone/>
            </a:pPr>
            <a:r>
              <a:rPr lang="fr-FR" sz="2000" b="1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Caractéristiques de </a:t>
            </a:r>
            <a:r>
              <a:rPr lang="fr-FR" sz="2000" b="1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</a:t>
            </a:r>
            <a:r>
              <a:rPr lang="fr-FR" sz="2000" b="1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pour Mac :</a:t>
            </a:r>
          </a:p>
          <a:p>
            <a:pPr marL="173736" indent="-173736" algn="l">
              <a:lnSpc>
                <a:spcPct val="90000"/>
              </a:lnSpc>
              <a:spcBef>
                <a:spcPts val="1080"/>
              </a:spcBef>
              <a:spcAft>
                <a:spcPts val="216"/>
              </a:spcAft>
              <a:buClr>
                <a:srgbClr val="D30028"/>
              </a:buClr>
              <a:buSzPct val="85000"/>
              <a:buChar char="•"/>
            </a:pPr>
            <a:r>
              <a:rPr lang="fr-FR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Sauvegarde et restauration complète pour réseaux Mac et mixtes Mac/Win/Linux</a:t>
            </a:r>
          </a:p>
          <a:p>
            <a:pPr marL="173736" indent="-173736" algn="l">
              <a:lnSpc>
                <a:spcPct val="90000"/>
              </a:lnSpc>
              <a:spcBef>
                <a:spcPts val="1080"/>
              </a:spcBef>
              <a:spcAft>
                <a:spcPts val="216"/>
              </a:spcAft>
              <a:buClr>
                <a:srgbClr val="D30028"/>
              </a:buClr>
              <a:buSzPct val="85000"/>
              <a:buChar char="•"/>
            </a:pPr>
            <a:r>
              <a:rPr lang="fr-FR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Fonctionnalités, performances et compatibilité matérielle de qualité professionnelle adaptées aux PME sans recours à un service informatique</a:t>
            </a:r>
          </a:p>
          <a:p>
            <a:pPr marL="173736" indent="-173736" algn="l">
              <a:lnSpc>
                <a:spcPct val="90000"/>
              </a:lnSpc>
              <a:spcBef>
                <a:spcPts val="1080"/>
              </a:spcBef>
              <a:spcAft>
                <a:spcPts val="216"/>
              </a:spcAft>
              <a:buClr>
                <a:srgbClr val="D30028"/>
              </a:buClr>
              <a:buSzPct val="85000"/>
              <a:buChar char="•"/>
            </a:pPr>
            <a:r>
              <a:rPr lang="fr-FR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Restaurations fiables et ponctuelles, et toujours parfaites</a:t>
            </a:r>
          </a:p>
          <a:p>
            <a:pPr marL="173736" indent="-173736" algn="l">
              <a:lnSpc>
                <a:spcPct val="90000"/>
              </a:lnSpc>
              <a:spcBef>
                <a:spcPts val="1080"/>
              </a:spcBef>
              <a:spcAft>
                <a:spcPts val="216"/>
              </a:spcAft>
              <a:buClr>
                <a:srgbClr val="D30028"/>
              </a:buClr>
              <a:buSzPct val="85000"/>
              <a:buChar char="•"/>
            </a:pPr>
            <a:r>
              <a:rPr lang="fr-FR" sz="1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Interface Mac de pointe facile à naviguer et à utiliser</a:t>
            </a:r>
            <a:endParaRPr lang="fr-FR" sz="1800" b="0" i="0" dirty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pic>
        <p:nvPicPr>
          <p:cNvPr id="5" name="Picture 4" descr="retrospect-mac-left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10"/>
          <a:stretch/>
        </p:blipFill>
        <p:spPr>
          <a:xfrm>
            <a:off x="0" y="1017001"/>
            <a:ext cx="4013200" cy="388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27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nowYetiScreenshot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30232" y="2096299"/>
            <a:ext cx="4294218" cy="2313775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127000" dist="1016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50" y="221456"/>
            <a:ext cx="8229600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Nouvelles</a:t>
            </a: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 fonctionnalités de </a:t>
            </a:r>
            <a:r>
              <a:rPr lang="fr-FR" sz="2400" b="0" kern="1200" dirty="0" err="1">
                <a:solidFill>
                  <a:srgbClr val="FFFFFF"/>
                </a:solidFill>
                <a:cs typeface="Arial" pitchFamily="34" charset="0"/>
              </a:rPr>
              <a:t>Retrospect</a:t>
            </a: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 9</a:t>
            </a:r>
            <a:endParaRPr lang="fr-FR" sz="2400" b="0" kern="12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1" y="938892"/>
            <a:ext cx="8677274" cy="3171825"/>
          </a:xfrm>
        </p:spPr>
        <p:txBody>
          <a:bodyPr>
            <a:noAutofit/>
          </a:bodyPr>
          <a:lstStyle/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Stockage </a:t>
            </a:r>
            <a:r>
              <a:rPr lang="fr-FR" sz="1600" b="0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WebDAV</a:t>
            </a: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dans le nuage pour simplifier les sauvegardes hors-site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spc="-3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Tout nouveau logiciel client </a:t>
            </a:r>
            <a:r>
              <a:rPr lang="fr-FR" sz="1600" b="0" i="0" spc="-3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</a:t>
            </a:r>
            <a:r>
              <a:rPr lang="fr-FR" sz="1600" b="0" i="0" spc="-3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pour Mac Intel, avec sauvegarde et restauration à la demande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Prise en charge de Mac OS X Lion</a:t>
            </a:r>
          </a:p>
          <a:p>
            <a:pPr marL="52029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Options complémentaires de sortie de veille par accès réseau pour optimiser la consommation énergétique</a:t>
            </a:r>
          </a:p>
          <a:p>
            <a:pPr marL="52029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Possibilité de mettre à jour les serveurs </a:t>
            </a:r>
            <a:r>
              <a:rPr lang="fr-FR" sz="1600" b="0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</a:t>
            </a: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par accès sur le réseau local ou à distance (LAN/WAN)</a:t>
            </a:r>
          </a:p>
          <a:p>
            <a:pPr marL="52029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Amélioration de la stabilité et de l'expérience utilisateur</a:t>
            </a:r>
            <a:endParaRPr lang="fr-FR" sz="1600" b="0" i="0" dirty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9803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50" y="227806"/>
            <a:ext cx="8229600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Stockage</a:t>
            </a: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fr-FR" sz="2400" b="0" kern="1200" dirty="0" err="1">
                <a:solidFill>
                  <a:srgbClr val="FFFFFF"/>
                </a:solidFill>
                <a:cs typeface="Arial" pitchFamily="34" charset="0"/>
              </a:rPr>
              <a:t>WebDAV</a:t>
            </a: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 dans le nuage</a:t>
            </a:r>
            <a:endParaRPr lang="fr-FR" sz="2400" b="0" kern="12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800100"/>
            <a:ext cx="8639175" cy="3171825"/>
          </a:xfrm>
        </p:spPr>
        <p:txBody>
          <a:bodyPr/>
          <a:lstStyle/>
          <a:p>
            <a:pPr marL="173736" indent="-173736" algn="l">
              <a:lnSpc>
                <a:spcPct val="100000"/>
              </a:lnSpc>
              <a:spcBef>
                <a:spcPts val="96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Accès au stockage par le protocole </a:t>
            </a:r>
            <a:r>
              <a:rPr lang="fr-FR" sz="1600" b="0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WebDAV</a:t>
            </a: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standard</a:t>
            </a:r>
          </a:p>
          <a:p>
            <a:pPr marL="566928" lvl="1" indent="-10972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fr-FR" sz="1400" b="0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WebDAV</a:t>
            </a:r>
            <a:r>
              <a:rPr lang="fr-FR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est simple à configurer et intégré aux systèmes d'exploitation récents</a:t>
            </a:r>
          </a:p>
          <a:p>
            <a:pPr marL="566928" lvl="1" indent="-10972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fr-FR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Communique sur le port HTTP 80, pour simplifier la configuration et la compatibilité. Inutile de paramétrer votre routeur ou pare-feu</a:t>
            </a:r>
          </a:p>
          <a:p>
            <a:pPr marL="566928" lvl="1" indent="-10972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fr-FR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Plus sûr et rapide que la prise en charge du FTP des versions précédentes</a:t>
            </a:r>
          </a:p>
          <a:p>
            <a:pPr marL="566928" lvl="1" indent="-10972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dirty="0" smtClean="0">
              <a:latin typeface="Calibri"/>
              <a:cs typeface="Calibri"/>
            </a:endParaRP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Complète la sauvegarde sur disque local en simplifiant le stockage hors-site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Autorise le stockage sur « nuage privé » ce qui permet de fournir des services de stockage hors-site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Permet également de sauvegarder vers des services comme Amazon S3 et Apple </a:t>
            </a:r>
            <a:r>
              <a:rPr lang="fr-FR" sz="1600" b="0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MobileMe</a:t>
            </a:r>
            <a:endParaRPr lang="fr-FR" sz="1600" b="0" i="0" dirty="0" smtClean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La sauvegarde sur stockage </a:t>
            </a:r>
            <a:r>
              <a:rPr lang="fr-FR" sz="1600" b="0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WebDAV</a:t>
            </a: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peut exclure les données inutiles, comme les fichiers du système d'exploitation et d'applications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Stratégie courante : sauvegarde quotidienne sur disque local, copies hebdomadaires de données critiques sur le nuage </a:t>
            </a:r>
            <a:r>
              <a:rPr lang="fr-FR" sz="1600" b="0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WebDAV</a:t>
            </a:r>
            <a:endParaRPr lang="fr-FR" sz="1600" b="0" i="0" dirty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0340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25" y="227806"/>
            <a:ext cx="8229600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Nouveau</a:t>
            </a: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 logiciel client </a:t>
            </a:r>
            <a:r>
              <a:rPr lang="fr-FR" sz="2400" b="0" kern="1200" dirty="0" err="1">
                <a:solidFill>
                  <a:srgbClr val="FFFFFF"/>
                </a:solidFill>
                <a:cs typeface="Arial" pitchFamily="34" charset="0"/>
              </a:rPr>
              <a:t>Retrospect</a:t>
            </a: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 9</a:t>
            </a:r>
            <a:endParaRPr lang="fr-FR" sz="2400" b="0" kern="12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725" y="981075"/>
            <a:ext cx="8229600" cy="3171825"/>
          </a:xfrm>
        </p:spPr>
        <p:txBody>
          <a:bodyPr/>
          <a:lstStyle/>
          <a:p>
            <a:pPr marL="173736" indent="-173736" algn="l">
              <a:lnSpc>
                <a:spcPct val="90000"/>
              </a:lnSpc>
              <a:spcBef>
                <a:spcPts val="960"/>
              </a:spcBef>
              <a:spcAft>
                <a:spcPts val="192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Tout nouveau client </a:t>
            </a:r>
            <a:r>
              <a:rPr lang="fr-FR" sz="1600" b="0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</a:t>
            </a: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pour les Mac Intel</a:t>
            </a:r>
          </a:p>
          <a:p>
            <a:pPr marL="173736" indent="-173736" algn="l">
              <a:lnSpc>
                <a:spcPct val="90000"/>
              </a:lnSpc>
              <a:spcBef>
                <a:spcPts val="960"/>
              </a:spcBef>
              <a:spcAft>
                <a:spcPts val="192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Utilise un volet Préférences Système standard et une icône dans la barre de menus</a:t>
            </a:r>
          </a:p>
          <a:p>
            <a:pPr marL="173736" indent="-173736" algn="l">
              <a:lnSpc>
                <a:spcPct val="90000"/>
              </a:lnSpc>
              <a:spcBef>
                <a:spcPts val="960"/>
              </a:spcBef>
              <a:spcAft>
                <a:spcPts val="192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Compatibilité 64 bits complète pour améliorer les performances et la consommation de la mémoire</a:t>
            </a:r>
          </a:p>
          <a:p>
            <a:pPr marL="173736" indent="-173736" algn="l">
              <a:lnSpc>
                <a:spcPct val="90000"/>
              </a:lnSpc>
              <a:spcBef>
                <a:spcPts val="960"/>
              </a:spcBef>
              <a:spcAft>
                <a:spcPts val="192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Notification améliorée de l'utilisateur</a:t>
            </a:r>
          </a:p>
          <a:p>
            <a:pPr marL="566928" lvl="1" indent="-109728" algn="l">
              <a:lnSpc>
                <a:spcPct val="90000"/>
              </a:lnSpc>
              <a:spcBef>
                <a:spcPts val="168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fr-FR" sz="1400" b="0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Growl</a:t>
            </a:r>
            <a:r>
              <a:rPr lang="fr-FR" sz="1400" b="0" i="0" baseline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pour </a:t>
            </a:r>
            <a:r>
              <a:rPr lang="fr-FR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certaines  opérations</a:t>
            </a:r>
          </a:p>
          <a:p>
            <a:pPr marL="566928" lvl="1" indent="-109728" algn="l">
              <a:lnSpc>
                <a:spcPct val="90000"/>
              </a:lnSpc>
              <a:spcBef>
                <a:spcPts val="168"/>
              </a:spcBef>
              <a:spcAft>
                <a:spcPts val="0"/>
              </a:spcAft>
              <a:buClr>
                <a:srgbClr val="D30028"/>
              </a:buClr>
              <a:buFont typeface="Arial"/>
              <a:buChar char="-"/>
            </a:pPr>
            <a:r>
              <a:rPr lang="fr-FR" sz="14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Icône de barre de menus animée qui indique l'état</a:t>
            </a:r>
          </a:p>
          <a:p>
            <a:pPr marL="173736" indent="-173736" algn="l">
              <a:lnSpc>
                <a:spcPct val="90000"/>
              </a:lnSpc>
              <a:spcBef>
                <a:spcPts val="960"/>
              </a:spcBef>
              <a:spcAft>
                <a:spcPts val="192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Permet à l'utilisateur d'initier des sauvegardes et restaurations à la demande</a:t>
            </a:r>
          </a:p>
          <a:p>
            <a:pPr marL="173736" indent="-173736" algn="l">
              <a:lnSpc>
                <a:spcPct val="90000"/>
              </a:lnSpc>
              <a:spcBef>
                <a:spcPts val="960"/>
              </a:spcBef>
              <a:spcAft>
                <a:spcPts val="192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L'administrateur définit les options d'interaction autorisées</a:t>
            </a:r>
          </a:p>
          <a:p>
            <a:pPr marL="173736" indent="-173736" algn="l">
              <a:lnSpc>
                <a:spcPct val="90000"/>
              </a:lnSpc>
              <a:spcBef>
                <a:spcPts val="960"/>
              </a:spcBef>
              <a:spcAft>
                <a:spcPts val="192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Prise en charge du chiffrement AES-256 entre les clients et le serveur</a:t>
            </a:r>
            <a:endParaRPr lang="fr-FR" sz="1600" b="0" i="0" dirty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buNone/>
            </a:pPr>
            <a:fld id="{50D0C803-BAF4-D14E-AE81-D46390368DEC}" type="slidenum">
              <a:rPr lang="fr-FR" sz="800" b="1" i="0" smtClean="0">
                <a:solidFill>
                  <a:srgbClr val="A6958E"/>
                </a:solidFill>
                <a:latin typeface="Calibri"/>
                <a:ea typeface="+mn-ea"/>
                <a:cs typeface="Calibri"/>
              </a:rPr>
              <a:pPr algn="l">
                <a:buNone/>
              </a:pPr>
              <a:t>11</a:t>
            </a:fld>
            <a:endParaRPr lang="fr-FR" sz="800" b="1" i="0">
              <a:solidFill>
                <a:srgbClr val="A6958E"/>
              </a:solidFill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0570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" y="236538"/>
            <a:ext cx="8229600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Compo</a:t>
            </a: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sants</a:t>
            </a: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 du nouveau client </a:t>
            </a:r>
            <a:r>
              <a:rPr lang="fr-FR" sz="2400" b="0" kern="1200" dirty="0" err="1">
                <a:solidFill>
                  <a:srgbClr val="FFFFFF"/>
                </a:solidFill>
                <a:cs typeface="Arial" pitchFamily="34" charset="0"/>
              </a:rPr>
              <a:t>Retrospect</a:t>
            </a: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 9</a:t>
            </a:r>
            <a:endParaRPr lang="fr-FR" sz="2400" b="0" kern="1200" dirty="0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6" name="Picture 5" descr="RetroClien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915" y="1390498"/>
            <a:ext cx="4462935" cy="30424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067054" y="732638"/>
            <a:ext cx="1563702" cy="817245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fr-FR" sz="1050" b="0" i="0" dirty="0" smtClean="0">
                <a:latin typeface="Arial"/>
                <a:ea typeface="+mn-ea"/>
                <a:cs typeface="Arial"/>
              </a:rPr>
              <a:t>Utilisez l'onglet Historique pour sélectionner les fichiers à restaurer*</a:t>
            </a:r>
            <a:endParaRPr lang="fr-FR" sz="1050" b="0" i="0" dirty="0"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810" y="1749433"/>
            <a:ext cx="1655579" cy="817245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fr-FR" sz="1050" b="0" i="0" smtClean="0">
                <a:latin typeface="Arial"/>
                <a:ea typeface="+mn-ea"/>
                <a:cs typeface="Arial"/>
              </a:rPr>
              <a:t>L'administrateur Retrospect peut empêcher la désactivation du client</a:t>
            </a:r>
            <a:endParaRPr lang="fr-FR" sz="1050" b="0" i="0"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810" y="2615962"/>
            <a:ext cx="1655579" cy="996017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fr-FR" sz="1050" b="0" i="0" smtClean="0">
                <a:latin typeface="Arial"/>
                <a:ea typeface="+mn-ea"/>
                <a:cs typeface="Arial"/>
              </a:rPr>
              <a:t>La zone Détails affiche l'activité en cours ou la date et l'heure de la sauvegarde précédente et à venir</a:t>
            </a:r>
            <a:endParaRPr lang="fr-FR" sz="1050" b="0" i="0">
              <a:latin typeface="Arial"/>
              <a:ea typeface="+mn-ea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9810" y="3741529"/>
            <a:ext cx="1655579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fr-FR" sz="1050" b="0" i="0" smtClean="0">
                <a:latin typeface="Arial"/>
                <a:ea typeface="+mn-ea"/>
                <a:cs typeface="Arial"/>
              </a:rPr>
              <a:t>Option pour afficher ou masquer le menu Retrospect</a:t>
            </a:r>
            <a:endParaRPr lang="fr-FR" sz="1050" b="0" i="0">
              <a:latin typeface="Arial"/>
              <a:ea typeface="+mn-ea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31238" y="812284"/>
            <a:ext cx="2177838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fr-FR" sz="1050" b="0" i="0" smtClean="0">
                <a:latin typeface="Arial"/>
                <a:ea typeface="+mn-ea"/>
                <a:cs typeface="Arial"/>
              </a:rPr>
              <a:t>Activez les notifications Growl et la surveillance de disques S.M.A.R.T.</a:t>
            </a:r>
            <a:endParaRPr lang="fr-FR" sz="1050" b="0" i="0">
              <a:latin typeface="Arial"/>
              <a:ea typeface="+mn-ea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41536" y="2122456"/>
            <a:ext cx="1655579" cy="817245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fr-FR" sz="1050" b="0" i="0" smtClean="0">
                <a:latin typeface="Arial"/>
                <a:ea typeface="+mn-ea"/>
                <a:cs typeface="Arial"/>
              </a:rPr>
              <a:t>Configurez la confidentialité des volumes, dossiers et fichiers*</a:t>
            </a:r>
            <a:endParaRPr lang="fr-FR" sz="1050" b="0" i="0">
              <a:latin typeface="Arial"/>
              <a:ea typeface="+mn-ea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41536" y="3013524"/>
            <a:ext cx="1655579" cy="817245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fr-FR" sz="1050" b="0" i="0" smtClean="0">
                <a:latin typeface="Arial"/>
                <a:ea typeface="+mn-ea"/>
                <a:cs typeface="Arial"/>
              </a:rPr>
              <a:t>État de la protection et infos sur le réseau concernant le serveur et le client</a:t>
            </a:r>
            <a:endParaRPr lang="fr-FR" sz="1050" b="0" i="0">
              <a:latin typeface="Arial"/>
              <a:ea typeface="+mn-ea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41536" y="3936046"/>
            <a:ext cx="1655579" cy="638473"/>
          </a:xfrm>
          <a:prstGeom prst="roundRect">
            <a:avLst/>
          </a:prstGeom>
          <a:solidFill>
            <a:srgbClr val="E8E8E8"/>
          </a:solidFill>
          <a:ln w="6350">
            <a:solidFill>
              <a:srgbClr val="9EB4C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fr-FR" sz="1050" b="0" i="0" smtClean="0">
                <a:latin typeface="Arial"/>
                <a:ea typeface="+mn-ea"/>
                <a:cs typeface="Arial"/>
              </a:rPr>
              <a:t>Barre de progression dotée d'un bouton pour arrêter la sauvegarde*</a:t>
            </a:r>
            <a:endParaRPr lang="fr-FR" sz="1050" b="0" i="0">
              <a:latin typeface="Arial"/>
              <a:ea typeface="+mn-ea"/>
              <a:cs typeface="Arial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2611301" y="1221174"/>
            <a:ext cx="1311218" cy="896494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2" name="Straight Arrow Connector 21"/>
          <p:cNvCxnSpPr>
            <a:stCxn id="12" idx="2"/>
          </p:cNvCxnSpPr>
          <p:nvPr/>
        </p:nvCxnSpPr>
        <p:spPr bwMode="auto">
          <a:xfrm rot="16200000" flipH="1">
            <a:off x="3987134" y="1583780"/>
            <a:ext cx="666911" cy="400864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rot="10800000">
            <a:off x="5166085" y="2228232"/>
            <a:ext cx="2175450" cy="314627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8" name="Straight Arrow Connector 27"/>
          <p:cNvCxnSpPr>
            <a:stCxn id="14" idx="1"/>
          </p:cNvCxnSpPr>
          <p:nvPr/>
        </p:nvCxnSpPr>
        <p:spPr bwMode="auto">
          <a:xfrm rot="10800000">
            <a:off x="5126478" y="2655651"/>
            <a:ext cx="2215059" cy="766496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rot="10800000">
            <a:off x="5943600" y="3278222"/>
            <a:ext cx="1397938" cy="733873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1875389" y="2055900"/>
            <a:ext cx="735913" cy="426100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>
            <a:off x="1875389" y="2989468"/>
            <a:ext cx="735913" cy="201980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V="1">
            <a:off x="1875388" y="3957935"/>
            <a:ext cx="373611" cy="23022"/>
          </a:xfrm>
          <a:prstGeom prst="straightConnector1">
            <a:avLst/>
          </a:prstGeom>
          <a:solidFill>
            <a:srgbClr val="EC9622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oval"/>
          </a:ln>
          <a:effectLst/>
        </p:spPr>
      </p:cxnSp>
      <p:grpSp>
        <p:nvGrpSpPr>
          <p:cNvPr id="3" name="Group 62"/>
          <p:cNvGrpSpPr/>
          <p:nvPr/>
        </p:nvGrpSpPr>
        <p:grpSpPr>
          <a:xfrm>
            <a:off x="5780690" y="927064"/>
            <a:ext cx="3121690" cy="1162287"/>
            <a:chOff x="5566906" y="1244287"/>
            <a:chExt cx="3121690" cy="1549715"/>
          </a:xfrm>
        </p:grpSpPr>
        <p:sp>
          <p:nvSpPr>
            <p:cNvPr id="50" name="Rectangle 49"/>
            <p:cNvSpPr/>
            <p:nvPr/>
          </p:nvSpPr>
          <p:spPr bwMode="auto">
            <a:xfrm>
              <a:off x="5566906" y="1636496"/>
              <a:ext cx="3121690" cy="451405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65100" dist="177800" dir="2700000" algn="tl" rotWithShape="0">
                <a:srgbClr val="000000">
                  <a:alpha val="42000"/>
                </a:srgbClr>
              </a:outerShdw>
            </a:effectLst>
          </p:spPr>
          <p:txBody>
            <a:bodyPr vert="horz" wrap="square" lIns="109728" tIns="45720" rIns="109728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49" name="Picture 48" descr="RetroMenu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6178" y="1244287"/>
              <a:ext cx="2923147" cy="917066"/>
            </a:xfrm>
            <a:prstGeom prst="rec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</p:pic>
        <p:sp>
          <p:nvSpPr>
            <p:cNvPr id="51" name="TextBox 50"/>
            <p:cNvSpPr txBox="1"/>
            <p:nvPr/>
          </p:nvSpPr>
          <p:spPr>
            <a:xfrm>
              <a:off x="5666178" y="2240005"/>
              <a:ext cx="2923147" cy="55399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l">
                <a:buNone/>
              </a:pPr>
              <a:r>
                <a:rPr lang="fr-FR" sz="1050" b="0" i="0" smtClean="0">
                  <a:latin typeface="Arial"/>
                  <a:ea typeface="+mn-ea"/>
                  <a:cs typeface="Arial"/>
                </a:rPr>
                <a:t>L'icône de la barre de menus vous fournit des infos utiles</a:t>
              </a:r>
              <a:endParaRPr lang="fr-FR" sz="1050" b="0" i="0">
                <a:latin typeface="Arial"/>
                <a:ea typeface="+mn-ea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6709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25" y="221456"/>
            <a:ext cx="8229600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kern="1200" dirty="0" err="1">
                <a:solidFill>
                  <a:srgbClr val="FFFFFF"/>
                </a:solidFill>
                <a:cs typeface="Arial" pitchFamily="34" charset="0"/>
              </a:rPr>
              <a:t>Retrospect</a:t>
            </a: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 et Time Machine</a:t>
            </a:r>
            <a:endParaRPr lang="fr-FR" sz="2400" b="0" kern="12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785813"/>
            <a:ext cx="8686800" cy="3171825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600" b="1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</a:t>
            </a:r>
            <a:endParaRPr lang="fr-FR" sz="1600" b="1" i="0" dirty="0" smtClean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spc="-1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</a:t>
            </a:r>
            <a:r>
              <a:rPr lang="fr-FR" sz="1600" b="0" i="0" spc="-1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fr-FR" sz="1600" b="0" i="1" spc="-1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gère</a:t>
            </a:r>
            <a:r>
              <a:rPr lang="fr-FR" sz="1600" b="0" i="0" spc="-1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la sauvegarde de plusieurs Mac vers un stockage centralisé. Idem pour Win/Linux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La déduplication entre ordinateurs optimise l'utilisation de l'espace de stockage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Hautement personnalisable : copie, sauvegarde, archivage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Rapports, notifications par e-mail et journalisation complète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À utiliser lorsque les sauvegardes doivent être fiables à 100 %</a:t>
            </a:r>
          </a:p>
          <a:p>
            <a:pPr marL="173736" indent="-173736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600" dirty="0" smtClean="0">
              <a:latin typeface="Calibri"/>
              <a:cs typeface="Calibri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600" b="1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Time Machine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Time Machine offre une sauvegarde de base pour un seul Mac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Mac OS X Server, Time Capsule et les périphériques NAS permettent de sauvegarder plusieurs </a:t>
            </a:r>
            <a:b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</a:b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Mac sur un dispositif de stockage centralisé avec Time Machine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Pas de déduplication, rapports, fonctions de sauvegarde hors-site, compatibilité Windows ou lecteurs de bande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spc="-1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Évolutivité qui laisse à désirer au-delà de ~5 </a:t>
            </a:r>
            <a:r>
              <a:rPr lang="fr-FR" sz="1600" b="0" i="0" spc="-1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utilisateurs—les</a:t>
            </a:r>
            <a:r>
              <a:rPr lang="fr-FR" sz="1600" b="0" i="0" spc="-1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sauvegardes peuvent engorger le réseau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028"/>
              </a:buClr>
              <a:buSzPct val="85000"/>
              <a:buChar char="•"/>
            </a:pPr>
            <a:r>
              <a:rPr lang="fr-FR" sz="16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Utiliser lorsque une sauvegarde « correcte » suffit</a:t>
            </a:r>
            <a:endParaRPr lang="fr-FR" sz="1600" b="0" i="0" dirty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buNone/>
            </a:pPr>
            <a:fld id="{50D0C803-BAF4-D14E-AE81-D46390368DEC}" type="slidenum">
              <a:rPr lang="fr-FR" sz="800" b="1" i="0" smtClean="0">
                <a:solidFill>
                  <a:srgbClr val="A6958E"/>
                </a:solidFill>
                <a:latin typeface="Arial"/>
                <a:ea typeface="+mn-ea"/>
                <a:cs typeface="Arial"/>
              </a:rPr>
              <a:pPr algn="l">
                <a:buNone/>
              </a:pPr>
              <a:t>13</a:t>
            </a:fld>
            <a:endParaRPr lang="fr-FR" sz="800" b="1" i="0">
              <a:solidFill>
                <a:srgbClr val="A6958E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052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17475" y="221456"/>
            <a:ext cx="8229600" cy="409575"/>
          </a:xfrm>
        </p:spPr>
        <p:txBody>
          <a:bodyPr/>
          <a:lstStyle/>
          <a:p>
            <a:pPr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kern="1200" dirty="0" err="1">
                <a:solidFill>
                  <a:srgbClr val="FFFFFF"/>
                </a:solidFill>
                <a:cs typeface="Arial" pitchFamily="34" charset="0"/>
              </a:rPr>
              <a:t>Retros</a:t>
            </a:r>
            <a:r>
              <a:rPr lang="fr-FR" sz="2400" b="0" kern="1200" dirty="0" err="1">
                <a:solidFill>
                  <a:srgbClr val="FFFFFF"/>
                </a:solidFill>
                <a:cs typeface="Arial" pitchFamily="34" charset="0"/>
              </a:rPr>
              <a:t>pect</a:t>
            </a: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 et </a:t>
            </a:r>
            <a:r>
              <a:rPr lang="fr-FR" sz="2400" b="0" kern="1200" dirty="0" err="1">
                <a:solidFill>
                  <a:srgbClr val="FFFFFF"/>
                </a:solidFill>
                <a:cs typeface="Arial" pitchFamily="34" charset="0"/>
              </a:rPr>
              <a:t>Archiware</a:t>
            </a:r>
            <a:r>
              <a:rPr lang="fr-FR" sz="2400" b="0" kern="1200" dirty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fr-FR" sz="2400" b="0" kern="1200" dirty="0" err="1">
                <a:solidFill>
                  <a:srgbClr val="FFFFFF"/>
                </a:solidFill>
                <a:cs typeface="Arial" pitchFamily="34" charset="0"/>
              </a:rPr>
              <a:t>PresSTORE</a:t>
            </a:r>
            <a:endParaRPr lang="fr-FR" sz="2400" b="0" kern="12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6612" y="1461407"/>
            <a:ext cx="4040188" cy="2423351"/>
          </a:xfrm>
        </p:spPr>
        <p:txBody>
          <a:bodyPr>
            <a:noAutofit/>
          </a:bodyPr>
          <a:lstStyle/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600" b="1" i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PresSTORE…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200" b="0" i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Peut offrir de meilleures performances vers un seul lecteur de bandes (prise en charge de plusieurs flux)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200" b="0" i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Traite les disques en tant que périphériques à bandes virtuels, ce qui ajoute un degré de complexité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200" b="0" i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Implique l'utilisation de l'invite de commande peu conviviale pour contrôler les fonctions avancées</a:t>
            </a:r>
          </a:p>
          <a:p>
            <a:pPr marL="173736" indent="-173736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1200" b="0" i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Recommande toujours des stratégies complexes et obsolètes de rotation des supports (de type grands-parent/parent/enfant)</a:t>
            </a:r>
            <a:endParaRPr lang="fr-FR" sz="1200" b="0" i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393475" y="1461408"/>
            <a:ext cx="4041775" cy="2636786"/>
          </a:xfrm>
        </p:spPr>
        <p:txBody>
          <a:bodyPr>
            <a:normAutofit fontScale="25000" lnSpcReduction="20000"/>
          </a:bodyPr>
          <a:lstStyle/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6400" b="1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</a:t>
            </a:r>
            <a:r>
              <a:rPr lang="fr-FR" sz="6400" b="1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…</a:t>
            </a:r>
          </a:p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4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Utilise une logique de déduplication à l'échelle de plusieurs ordinateurs client, indépendamment du chemin, pour des économies importantes d'espace de stockage</a:t>
            </a:r>
          </a:p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4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Est plus facile à utiliser et offre des options plus souples en matière de sauvegarde sur disque</a:t>
            </a:r>
          </a:p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4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Est moins cher pour la protection de postes individuels en plus des serveurs, et </a:t>
            </a:r>
            <a:r>
              <a:rPr lang="fr-FR" sz="4800" b="0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Retrospect</a:t>
            </a:r>
            <a:r>
              <a:rPr lang="fr-FR" sz="4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 offre une interface utilisateur Mac optimisée pour les restaurations initiées par les utilisateurs</a:t>
            </a:r>
          </a:p>
          <a:p>
            <a:pPr marL="173736" indent="-173736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D30028"/>
              </a:buClr>
              <a:buSzPct val="85000"/>
              <a:buChar char="•"/>
            </a:pPr>
            <a:r>
              <a:rPr lang="fr-FR" sz="4800" b="0" i="0" dirty="0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Offre un stockage aisé sur le nuage via </a:t>
            </a:r>
            <a:r>
              <a:rPr lang="fr-FR" sz="4800" b="0" i="0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WebDAV</a:t>
            </a:r>
            <a:endParaRPr lang="fr-FR" sz="4800" b="0" i="0" dirty="0"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buNone/>
            </a:pPr>
            <a:fld id="{50D0C803-BAF4-D14E-AE81-D46390368DEC}" type="slidenum">
              <a:rPr lang="fr-FR" sz="800" b="1" i="0" smtClean="0">
                <a:solidFill>
                  <a:srgbClr val="A6958E"/>
                </a:solidFill>
                <a:latin typeface="Calibri"/>
                <a:ea typeface="+mn-ea"/>
                <a:cs typeface="Calibri"/>
              </a:rPr>
              <a:pPr algn="l">
                <a:buNone/>
              </a:pPr>
              <a:t>14</a:t>
            </a:fld>
            <a:endParaRPr lang="fr-FR" sz="800" b="1" i="0">
              <a:solidFill>
                <a:srgbClr val="A6958E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gray">
          <a:xfrm>
            <a:off x="457200" y="4098194"/>
            <a:ext cx="8229600" cy="41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  <a:noAutofit/>
          </a:bodyPr>
          <a:lstStyle>
            <a:lvl1pPr marL="171450" indent="-171450" algn="l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10000"/>
              </a:spcAft>
              <a:buClr>
                <a:schemeClr val="tx2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-"/>
              <a:defRPr>
                <a:solidFill>
                  <a:schemeClr val="tx1"/>
                </a:solidFill>
                <a:latin typeface="+mn-lt"/>
              </a:defRPr>
            </a:lvl2pPr>
            <a:lvl3pPr marL="1028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485900" indent="-1143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4pPr>
            <a:lvl5pPr marL="19431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4003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2857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3314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37719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l">
              <a:lnSpc>
                <a:spcPct val="120000"/>
              </a:lnSpc>
              <a:buNone/>
            </a:pPr>
            <a:r>
              <a:rPr lang="fr-FR" sz="1550" b="0" i="1" smtClean="0">
                <a:solidFill>
                  <a:srgbClr val="D30028"/>
                </a:solidFill>
                <a:latin typeface="Calibri"/>
                <a:ea typeface="+mn-ea"/>
                <a:cs typeface="Calibri"/>
              </a:rPr>
              <a:t>Retrospect offre des avantages considérables sur PresSTORE en matière de convivialité et de coût.</a:t>
            </a:r>
            <a:endParaRPr lang="fr-FR" sz="1550" b="0" i="1">
              <a:solidFill>
                <a:srgbClr val="D30028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gray">
          <a:xfrm>
            <a:off x="382588" y="943958"/>
            <a:ext cx="8229600" cy="41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28600" tIns="45720" rIns="0" bIns="45720" numCol="1" anchor="t" anchorCtr="0" compatLnSpc="1">
            <a:prstTxWarp prst="textNoShape">
              <a:avLst/>
            </a:prstTxWarp>
            <a:normAutofit/>
          </a:bodyPr>
          <a:lstStyle>
            <a:lvl1pPr marL="171450" indent="-171450" algn="l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10000"/>
              </a:spcAft>
              <a:buClr>
                <a:schemeClr val="tx2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-"/>
              <a:defRPr>
                <a:solidFill>
                  <a:schemeClr val="tx1"/>
                </a:solidFill>
                <a:latin typeface="+mn-lt"/>
              </a:defRPr>
            </a:lvl2pPr>
            <a:lvl3pPr marL="1028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485900" indent="-1143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4pPr>
            <a:lvl5pPr marL="19431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5pPr>
            <a:lvl6pPr marL="24003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28575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33147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3771900" indent="-114300" algn="l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8500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l">
              <a:buNone/>
            </a:pPr>
            <a:r>
              <a:rPr lang="fr-FR" b="0" i="0" smtClean="0">
                <a:latin typeface="Calibri"/>
                <a:ea typeface="+mn-ea"/>
                <a:cs typeface="Calibri"/>
              </a:rPr>
              <a:t>Retrospect et PresSTORE ont beaucoup de fonctionnalités en commun</a:t>
            </a:r>
            <a:endParaRPr lang="fr-FR" b="0" i="0"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5211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122239" y="75406"/>
            <a:ext cx="7532687" cy="6477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0" kern="1200" dirty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Retrospect</a:t>
            </a:r>
            <a:r>
              <a:rPr lang="en-US" dirty="0" smtClean="0">
                <a:solidFill>
                  <a:srgbClr val="000000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2400" b="0" kern="1200" dirty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7.7 for Windows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idx="1"/>
          </p:nvPr>
        </p:nvSpPr>
        <p:spPr>
          <a:xfrm>
            <a:off x="309565" y="945357"/>
            <a:ext cx="4770436" cy="412670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Prise</a:t>
            </a: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 en charge de Windows 7</a:t>
            </a:r>
          </a:p>
          <a:p>
            <a:pPr lvl="1">
              <a:lnSpc>
                <a:spcPct val="100000"/>
              </a:lnSpc>
            </a:pP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Protège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intégralement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vos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ordinateurs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Microsoft Windows 7 !</a:t>
            </a:r>
          </a:p>
          <a:p>
            <a:pPr>
              <a:lnSpc>
                <a:spcPct val="100000"/>
              </a:lnSpc>
            </a:pP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Intégration</a:t>
            </a: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 VCB (VMware Consolidated Backup)</a:t>
            </a:r>
          </a:p>
          <a:p>
            <a:pPr lvl="1">
              <a:lnSpc>
                <a:spcPct val="100000"/>
              </a:lnSpc>
            </a:pP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Permet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les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sauvegardes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hors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hôte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des machines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virtuelles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en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cours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d'exécution</a:t>
            </a:r>
            <a:endParaRPr lang="en-US" sz="1200" dirty="0" smtClean="0">
              <a:ea typeface="ＭＳ Ｐゴシック" pitchFamily="50" charset="-128"/>
              <a:sym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Récupération</a:t>
            </a: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 après </a:t>
            </a:r>
            <a:r>
              <a:rPr lang="en-US" sz="1600" b="1" dirty="0" err="1" smtClean="0">
                <a:ea typeface="ＭＳ Ｐゴシック" pitchFamily="50" charset="-128"/>
                <a:sym typeface="Arial" pitchFamily="34" charset="0"/>
              </a:rPr>
              <a:t>sinistre</a:t>
            </a: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 </a:t>
            </a:r>
          </a:p>
          <a:p>
            <a:pPr lvl="1">
              <a:lnSpc>
                <a:spcPct val="100000"/>
              </a:lnSpc>
            </a:pP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CD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d'amorçage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pour la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récupération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de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serveurs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et PC Windows en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amont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du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système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d'exploitation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1600" b="1" dirty="0" smtClean="0">
                <a:ea typeface="ＭＳ Ｐゴシック" pitchFamily="50" charset="-128"/>
                <a:sym typeface="Arial" pitchFamily="34" charset="0"/>
              </a:rPr>
              <a:t>Compatible 64 bits</a:t>
            </a:r>
          </a:p>
          <a:p>
            <a:pPr lvl="1">
              <a:lnSpc>
                <a:spcPct val="100000"/>
              </a:lnSpc>
            </a:pP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Retrospect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protége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les volumes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contenant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de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nombreux</a:t>
            </a:r>
            <a:r>
              <a:rPr lang="en-US" sz="12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200" dirty="0" err="1" smtClean="0">
                <a:ea typeface="ＭＳ Ｐゴシック" pitchFamily="50" charset="-128"/>
                <a:sym typeface="Arial" pitchFamily="34" charset="0"/>
              </a:rPr>
              <a:t>fichiers</a:t>
            </a:r>
            <a:endParaRPr lang="en-US" sz="1200" dirty="0" smtClean="0">
              <a:ea typeface="ＭＳ Ｐゴシック" pitchFamily="50" charset="-128"/>
              <a:sym typeface="Arial" pitchFamily="34" charset="0"/>
            </a:endParaRPr>
          </a:p>
        </p:txBody>
      </p:sp>
      <p:pic>
        <p:nvPicPr>
          <p:cNvPr id="6" name="Picture 5" descr="WI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676" y="904239"/>
            <a:ext cx="4257163" cy="394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30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0087" y="1800225"/>
            <a:ext cx="2093913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8463" y="869951"/>
            <a:ext cx="842803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buClr>
                <a:schemeClr val="tx2"/>
              </a:buClr>
              <a:buSzPct val="85000"/>
              <a:defRPr/>
            </a:pP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L'app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gratuite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Retrospect pour iPhone et iPod touch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vous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permet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de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vous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connecter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à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un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ou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plusieurs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serveurs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Retrospect et de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surveiller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aisément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les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activités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de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sauvegarde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et de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restauration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via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une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connexion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réseau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Wi-Fi </a:t>
            </a:r>
            <a:r>
              <a:rPr lang="en-US" b="1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ou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3G.</a:t>
            </a:r>
          </a:p>
          <a:p>
            <a:pPr eaLnBrk="0" hangingPunct="0">
              <a:buClr>
                <a:schemeClr val="tx2"/>
              </a:buClr>
              <a:buSzPct val="85000"/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</a:p>
        </p:txBody>
      </p:sp>
      <p:sp>
        <p:nvSpPr>
          <p:cNvPr id="25604" name="Title 1"/>
          <p:cNvSpPr>
            <a:spLocks noGrp="1"/>
          </p:cNvSpPr>
          <p:nvPr>
            <p:ph type="title"/>
          </p:nvPr>
        </p:nvSpPr>
        <p:spPr>
          <a:xfrm>
            <a:off x="144463" y="106760"/>
            <a:ext cx="7366000" cy="64770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sz="2400" b="0" kern="1200" dirty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App </a:t>
            </a:r>
            <a:r>
              <a:rPr lang="en-US" sz="2400" b="0" kern="1200" dirty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Retrospect</a:t>
            </a:r>
            <a:r>
              <a:rPr lang="en-US" sz="2400" b="0" kern="1200" dirty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 pour iPhone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4663" y="1898651"/>
            <a:ext cx="637063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4400" indent="-284400" eaLnBrk="0" hangingPunct="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600" dirty="0" err="1" smtClean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Connexion</a:t>
            </a:r>
            <a:r>
              <a:rPr lang="en-US" sz="1600" dirty="0" smtClean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TCP/IP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sur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réseau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 Wi-Fi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ou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 3G. </a:t>
            </a:r>
          </a:p>
          <a:p>
            <a:pPr marL="284400" indent="-284400" eaLnBrk="0" hangingPunct="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Affichez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toutes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 les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activités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ou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filtrez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-les pour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n‘afficher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que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 les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activités</a:t>
            </a:r>
            <a:r>
              <a:rPr lang="zh-CN" alt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planifiées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, en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attente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, en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cours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ou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effectuées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ＭＳ Ｐゴシック" pitchFamily="50" charset="-128"/>
                <a:sym typeface="Arial" pitchFamily="34" charset="0"/>
              </a:rPr>
              <a:t>. </a:t>
            </a:r>
          </a:p>
          <a:p>
            <a:pPr marL="284400" indent="-284400" eaLnBrk="0" hangingPunct="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La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vue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tableau de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bord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offre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un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aperçu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de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l'état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de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tous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les </a:t>
            </a:r>
            <a:b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</a:b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serveurs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Retrospect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surveillés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. </a:t>
            </a:r>
          </a:p>
          <a:p>
            <a:pPr marL="284400" indent="-284400" eaLnBrk="0" hangingPunct="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La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vue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activités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affiche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des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icônes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d'état et des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jauges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pour les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activités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en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cours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d'exécution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. </a:t>
            </a:r>
          </a:p>
          <a:p>
            <a:pPr marL="284400" indent="-284400" eaLnBrk="0" hangingPunct="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La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vue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détails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présente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des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informations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complètes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sur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chaque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activité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dont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la source, la destination, les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fichiers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copiés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, le temps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restant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, et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davantage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. </a:t>
            </a:r>
          </a:p>
          <a:p>
            <a:pPr marL="284400" indent="-284400" eaLnBrk="0" hangingPunct="0">
              <a:buClr>
                <a:schemeClr val="tx2"/>
              </a:buClr>
              <a:buSzPct val="85000"/>
              <a:buFont typeface="Calibri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La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vue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journal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affiche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le journal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complet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des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opérations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Retrospect pour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chaque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activité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sym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7535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2238" y="-7144"/>
            <a:ext cx="6875462" cy="85725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sz="2400" b="0" kern="1200" dirty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Nous </a:t>
            </a:r>
            <a:r>
              <a:rPr lang="en-US" sz="2400" b="0" kern="1200" dirty="0" err="1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soutenons</a:t>
            </a:r>
            <a:r>
              <a:rPr lang="en-US" sz="2400" b="0" kern="1200" dirty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2400" b="0" kern="1200" dirty="0" err="1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nos</a:t>
            </a:r>
            <a:r>
              <a:rPr lang="en-US" sz="2400" b="0" kern="1200" dirty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2400" b="0" kern="1200" dirty="0" err="1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partenaires</a:t>
            </a:r>
            <a:endParaRPr lang="en-US" sz="2400" b="0" kern="1200" dirty="0">
              <a:solidFill>
                <a:srgbClr val="FFFFFF"/>
              </a:solidFill>
              <a:cs typeface="Arial" pitchFamily="34" charset="0"/>
              <a:sym typeface="Arial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9088" y="1023938"/>
            <a:ext cx="8280400" cy="3670697"/>
          </a:xfrm>
        </p:spPr>
        <p:txBody>
          <a:bodyPr/>
          <a:lstStyle/>
          <a:p>
            <a:pPr>
              <a:spcBef>
                <a:spcPct val="10000"/>
              </a:spcBef>
            </a:pP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Les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partenariats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avec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nos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revendeurs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dédiés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constituent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notre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stratégie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principale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pour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répondre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aux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besoins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des clients et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développer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chaque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altLang="zh-CN" sz="1800" dirty="0" smtClean="0">
                <a:ea typeface="ＭＳ Ｐゴシック" pitchFamily="50" charset="-128"/>
                <a:sym typeface="Arial" pitchFamily="34" charset="0"/>
              </a:rPr>
              <a:t/>
            </a:r>
            <a:br>
              <a:rPr lang="en-US" altLang="zh-CN" sz="1800" dirty="0" smtClean="0">
                <a:ea typeface="ＭＳ Ｐゴシック" pitchFamily="50" charset="-128"/>
                <a:sym typeface="Arial" pitchFamily="34" charset="0"/>
              </a:rPr>
            </a:b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segment de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marché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.</a:t>
            </a:r>
          </a:p>
          <a:p>
            <a:pPr>
              <a:spcBef>
                <a:spcPct val="10000"/>
              </a:spcBef>
            </a:pPr>
            <a:endParaRPr lang="en-US" sz="1800" dirty="0" smtClean="0">
              <a:ea typeface="ＭＳ Ｐゴシック" pitchFamily="50" charset="-128"/>
              <a:sym typeface="Arial" pitchFamily="34" charset="0"/>
            </a:endParaRPr>
          </a:p>
          <a:p>
            <a:pPr>
              <a:spcBef>
                <a:spcPct val="10000"/>
              </a:spcBef>
            </a:pP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Nous nous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efforçons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d'établir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un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partenariat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gagnant-gagnant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qui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accélère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la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rentabilité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des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partenaires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grâce aux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éléments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suivants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 :</a:t>
            </a:r>
          </a:p>
          <a:p>
            <a:pPr lvl="1">
              <a:spcBef>
                <a:spcPct val="10000"/>
              </a:spcBef>
              <a:buFont typeface="Calibri" pitchFamily="34" charset="0"/>
              <a:buChar char="–"/>
            </a:pP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Simplicité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de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fonctionnement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en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fournissant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une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infrastructure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solide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et des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règles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de collaboration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claires</a:t>
            </a:r>
            <a:endParaRPr lang="en-US" sz="1600" dirty="0" smtClean="0">
              <a:ea typeface="ＭＳ Ｐゴシック" pitchFamily="50" charset="-128"/>
              <a:sym typeface="Arial" pitchFamily="34" charset="0"/>
            </a:endParaRPr>
          </a:p>
          <a:p>
            <a:pPr lvl="1">
              <a:spcBef>
                <a:spcPct val="10000"/>
              </a:spcBef>
              <a:buFont typeface="Calibri" pitchFamily="34" charset="0"/>
              <a:buChar char="–"/>
            </a:pP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Récompenses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progressives pour les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objectifs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de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chiffre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atteints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par un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partenaire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et son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investissement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dans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Retrospect</a:t>
            </a:r>
            <a:endParaRPr lang="en-US" sz="1600" dirty="0" smtClean="0">
              <a:ea typeface="ＭＳ Ｐゴシック" pitchFamily="50" charset="-128"/>
              <a:sym typeface="Arial" pitchFamily="34" charset="0"/>
            </a:endParaRPr>
          </a:p>
          <a:p>
            <a:pPr lvl="1">
              <a:spcBef>
                <a:spcPct val="10000"/>
              </a:spcBef>
              <a:buFont typeface="Calibri" pitchFamily="34" charset="0"/>
              <a:buChar char="–"/>
            </a:pP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Accès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au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portefeuille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le plus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vaste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de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matériels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,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logiciels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et services de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stockage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.</a:t>
            </a:r>
          </a:p>
          <a:p>
            <a:pPr lvl="1">
              <a:spcBef>
                <a:spcPct val="10000"/>
              </a:spcBef>
              <a:buFont typeface="Calibri" pitchFamily="34" charset="0"/>
              <a:buChar char="–"/>
            </a:pP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Pénétration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du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marché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et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développement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d'opportunités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grâce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à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la position de leader de 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Retrospect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sur</a:t>
            </a:r>
            <a:r>
              <a:rPr lang="en-US" sz="1600" dirty="0" smtClean="0">
                <a:ea typeface="ＭＳ Ｐゴシック" pitchFamily="50" charset="-128"/>
                <a:sym typeface="Arial" pitchFamily="34" charset="0"/>
              </a:rPr>
              <a:t> le </a:t>
            </a:r>
            <a:r>
              <a:rPr lang="en-US" sz="1600" dirty="0" err="1" smtClean="0">
                <a:ea typeface="ＭＳ Ｐゴシック" pitchFamily="50" charset="-128"/>
                <a:sym typeface="Arial" pitchFamily="34" charset="0"/>
              </a:rPr>
              <a:t>marché</a:t>
            </a:r>
            <a:endParaRPr lang="en-US" sz="1600" dirty="0" smtClean="0">
              <a:ea typeface="ＭＳ Ｐゴシック" pitchFamily="50" charset="-128"/>
              <a:sym typeface="Arial" pitchFamily="34" charset="0"/>
            </a:endParaRPr>
          </a:p>
          <a:p>
            <a:pPr>
              <a:spcBef>
                <a:spcPct val="10000"/>
              </a:spcBef>
            </a:pPr>
            <a:endParaRPr lang="en-US" sz="1600" dirty="0" smtClean="0">
              <a:ea typeface="ＭＳ Ｐゴシック" pitchFamily="50" charset="-128"/>
              <a:sym typeface="Arial" pitchFamily="34" charset="0"/>
            </a:endParaRPr>
          </a:p>
          <a:p>
            <a:pPr>
              <a:spcBef>
                <a:spcPct val="10000"/>
              </a:spcBef>
            </a:pPr>
            <a:r>
              <a:rPr lang="en-US" sz="1800" b="1" dirty="0" err="1" smtClean="0">
                <a:ea typeface="ＭＳ Ｐゴシック" pitchFamily="50" charset="-128"/>
                <a:sym typeface="Arial" pitchFamily="34" charset="0"/>
              </a:rPr>
              <a:t>Votre</a:t>
            </a:r>
            <a:r>
              <a:rPr lang="en-US" sz="1800" b="1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800" b="1" dirty="0" err="1" smtClean="0">
                <a:ea typeface="ＭＳ Ｐゴシック" pitchFamily="50" charset="-128"/>
                <a:sym typeface="Arial" pitchFamily="34" charset="0"/>
              </a:rPr>
              <a:t>succès</a:t>
            </a:r>
            <a:r>
              <a:rPr lang="en-US" sz="1800" b="1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800" b="1" dirty="0" err="1" smtClean="0">
                <a:ea typeface="ＭＳ Ｐゴシック" pitchFamily="50" charset="-128"/>
                <a:sym typeface="Arial" pitchFamily="34" charset="0"/>
              </a:rPr>
              <a:t>est</a:t>
            </a:r>
            <a:r>
              <a:rPr lang="en-US" sz="1800" b="1" dirty="0" smtClean="0">
                <a:ea typeface="ＭＳ Ｐゴシック" pitchFamily="50" charset="-128"/>
                <a:sym typeface="Arial" pitchFamily="34" charset="0"/>
              </a:rPr>
              <a:t> le </a:t>
            </a:r>
            <a:r>
              <a:rPr lang="en-US" sz="1800" b="1" dirty="0" err="1" smtClean="0">
                <a:ea typeface="ＭＳ Ｐゴシック" pitchFamily="50" charset="-128"/>
                <a:sym typeface="Arial" pitchFamily="34" charset="0"/>
              </a:rPr>
              <a:t>nôtre</a:t>
            </a:r>
            <a:r>
              <a:rPr lang="en-US" sz="1800" b="1" dirty="0" smtClean="0">
                <a:ea typeface="ＭＳ Ｐゴシック" pitchFamily="50" charset="-128"/>
                <a:sym typeface="Arial" pitchFamily="34" charset="0"/>
              </a:rPr>
              <a:t> !</a:t>
            </a:r>
          </a:p>
        </p:txBody>
      </p:sp>
    </p:spTree>
    <p:extLst>
      <p:ext uri="{BB962C8B-B14F-4D97-AF65-F5344CB8AC3E}">
        <p14:creationId xmlns:p14="http://schemas.microsoft.com/office/powerpoint/2010/main" val="1288171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90539" y="914400"/>
            <a:ext cx="8161337" cy="3675063"/>
            <a:chOff x="490539" y="825500"/>
            <a:chExt cx="8161337" cy="3675063"/>
          </a:xfrm>
        </p:grpSpPr>
        <p:sp>
          <p:nvSpPr>
            <p:cNvPr id="13" name="Rounded Rectangle 12"/>
            <p:cNvSpPr/>
            <p:nvPr/>
          </p:nvSpPr>
          <p:spPr>
            <a:xfrm>
              <a:off x="490539" y="3574257"/>
              <a:ext cx="8161337" cy="926306"/>
            </a:xfrm>
            <a:prstGeom prst="round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90539" y="2494360"/>
              <a:ext cx="8161337" cy="926306"/>
            </a:xfrm>
            <a:prstGeom prst="round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490539" y="825500"/>
              <a:ext cx="8161337" cy="1510110"/>
            </a:xfrm>
            <a:prstGeom prst="round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16" name="Picture 8" descr="buttons,computer monitors,computer screens,computers,cropped images,cropped pictures,icons,monitors,PNG,screens,symbols,transparent background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3100" y="1220867"/>
              <a:ext cx="7366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0" descr="buttons,calling,calls,Cell phones,Communications,cropped images,cropped pictures,icons,phones,PNG,symbols,telephones,transparent backgroun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3100" y="2669381"/>
              <a:ext cx="7493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2" descr="buttons,correspondences,cropped images,cropped pictures,emailing,e-mailing,emails,e-mails,envelopes,icons,mail,messages,PNG,sending,sends,symbols,transparent background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87388" y="3694510"/>
              <a:ext cx="722312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31950" y="917179"/>
            <a:ext cx="7177088" cy="396835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1800" b="1" dirty="0" err="1" smtClean="0">
                <a:ea typeface="ＭＳ Ｐゴシック" pitchFamily="50" charset="-128"/>
                <a:sym typeface="Arial" pitchFamily="34" charset="0"/>
              </a:rPr>
              <a:t>Ressources</a:t>
            </a:r>
            <a:r>
              <a:rPr lang="en-US" sz="1800" b="1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800" b="1" dirty="0" err="1" smtClean="0">
                <a:ea typeface="ＭＳ Ｐゴシック" pitchFamily="50" charset="-128"/>
                <a:sym typeface="Arial" pitchFamily="34" charset="0"/>
              </a:rPr>
              <a:t>complémentaires</a:t>
            </a:r>
            <a:r>
              <a:rPr lang="en-US" sz="1800" b="1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800" b="1" dirty="0" err="1" smtClean="0">
                <a:ea typeface="ＭＳ Ｐゴシック" pitchFamily="50" charset="-128"/>
                <a:sym typeface="Arial" pitchFamily="34" charset="0"/>
              </a:rPr>
              <a:t>gratuites</a:t>
            </a:r>
            <a:r>
              <a:rPr lang="en-US" sz="1800" b="1" dirty="0" smtClean="0">
                <a:ea typeface="ＭＳ Ｐゴシック" pitchFamily="50" charset="-128"/>
                <a:sym typeface="Arial" pitchFamily="34" charset="0"/>
              </a:rPr>
              <a:t> en </a:t>
            </a:r>
            <a:r>
              <a:rPr lang="en-US" sz="1800" b="1" dirty="0" err="1" smtClean="0">
                <a:ea typeface="ＭＳ Ｐゴシック" pitchFamily="50" charset="-128"/>
                <a:sym typeface="Arial" pitchFamily="34" charset="0"/>
              </a:rPr>
              <a:t>ligne</a:t>
            </a:r>
            <a:r>
              <a:rPr lang="en-US" sz="1800" b="1" dirty="0" smtClean="0">
                <a:ea typeface="ＭＳ Ｐゴシック" pitchFamily="50" charset="-128"/>
                <a:sym typeface="Arial" pitchFamily="34" charset="0"/>
              </a:rPr>
              <a:t> : 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www.retrospect.com/support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Formation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vidéo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gratuite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sur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 les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produits</a:t>
            </a:r>
            <a:r>
              <a:rPr lang="en-US" altLang="zh-CN" sz="1800" dirty="0" smtClean="0">
                <a:ea typeface="ＭＳ Ｐゴシック" pitchFamily="50" charset="-128"/>
                <a:sym typeface="Arial" pitchFamily="34" charset="0"/>
              </a:rPr>
              <a:t> </a:t>
            </a:r>
            <a:endParaRPr lang="en-US" sz="1800" dirty="0" smtClean="0">
              <a:ea typeface="ＭＳ Ｐゴシック" pitchFamily="50" charset="-128"/>
              <a:sym typeface="Arial" pitchFamily="34" charset="0"/>
            </a:endParaRP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dirty="0" smtClean="0">
                <a:ea typeface="ＭＳ Ｐゴシック" pitchFamily="50" charset="-128"/>
                <a:sym typeface="Arial" pitchFamily="34" charset="0"/>
              </a:rPr>
              <a:t>Base de </a:t>
            </a:r>
            <a:r>
              <a:rPr lang="en-US" dirty="0" err="1" smtClean="0">
                <a:ea typeface="ＭＳ Ｐゴシック" pitchFamily="50" charset="-128"/>
                <a:sym typeface="Arial" pitchFamily="34" charset="0"/>
              </a:rPr>
              <a:t>connaissances</a:t>
            </a:r>
            <a:r>
              <a:rPr lang="en-US" altLang="zh-CN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en-US" dirty="0" smtClean="0">
                <a:ea typeface="ＭＳ Ｐゴシック" pitchFamily="50" charset="-128"/>
                <a:sym typeface="Arial" pitchFamily="34" charset="0"/>
              </a:rPr>
              <a:t> 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dirty="0" smtClean="0">
                <a:ea typeface="ＭＳ Ｐゴシック" pitchFamily="50" charset="-128"/>
                <a:sym typeface="Arial" pitchFamily="34" charset="0"/>
              </a:rPr>
              <a:t>Forums 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endParaRPr lang="en-US" sz="2800" dirty="0" smtClean="0">
              <a:ea typeface="ＭＳ Ｐゴシック" pitchFamily="50" charset="-128"/>
              <a:sym typeface="Arial" pitchFamily="34" charset="0"/>
            </a:endParaRP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smtClean="0">
                <a:ea typeface="ＭＳ Ｐゴシック" pitchFamily="50" charset="-128"/>
                <a:sym typeface="Arial" pitchFamily="34" charset="0"/>
              </a:rPr>
              <a:t>Assistance </a:t>
            </a:r>
            <a:r>
              <a:rPr lang="en-US" b="1" dirty="0" err="1" smtClean="0">
                <a:ea typeface="ＭＳ Ｐゴシック" pitchFamily="50" charset="-128"/>
                <a:sym typeface="Arial" pitchFamily="34" charset="0"/>
              </a:rPr>
              <a:t>commerciale</a:t>
            </a:r>
            <a:r>
              <a:rPr lang="en-US" b="1" dirty="0" smtClean="0">
                <a:ea typeface="ＭＳ Ｐゴシック" pitchFamily="50" charset="-128"/>
                <a:sym typeface="Arial" pitchFamily="34" charset="0"/>
              </a:rPr>
              <a:t> </a:t>
            </a:r>
            <a:r>
              <a:rPr lang="de-DE" b="1" dirty="0" smtClean="0">
                <a:sym typeface="Arial" pitchFamily="34" charset="0"/>
              </a:rPr>
              <a:t>: </a:t>
            </a:r>
            <a:r>
              <a:rPr lang="en-US" dirty="0" smtClean="0">
                <a:ea typeface="ＭＳ Ｐゴシック" pitchFamily="34" charset="-128"/>
              </a:rPr>
              <a:t>+</a:t>
            </a:r>
            <a:r>
              <a:rPr lang="en-US" dirty="0">
                <a:ea typeface="ＭＳ Ｐゴシック" pitchFamily="34" charset="-128"/>
              </a:rPr>
              <a:t>44 117 205 0367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dirty="0" smtClean="0">
                <a:ea typeface="ＭＳ Ｐゴシック" pitchFamily="50" charset="-128"/>
                <a:sym typeface="Arial" pitchFamily="34" charset="0"/>
              </a:rPr>
              <a:t>Questions, </a:t>
            </a:r>
            <a:r>
              <a:rPr lang="en-US" dirty="0" err="1" smtClean="0">
                <a:ea typeface="ＭＳ Ｐゴシック" pitchFamily="50" charset="-128"/>
                <a:sym typeface="Arial" pitchFamily="34" charset="0"/>
              </a:rPr>
              <a:t>devis</a:t>
            </a:r>
            <a:endParaRPr lang="en-US" dirty="0" smtClean="0">
              <a:ea typeface="ＭＳ Ｐゴシック" pitchFamily="50" charset="-128"/>
              <a:sym typeface="Arial" pitchFamily="34" charset="0"/>
            </a:endParaRP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endParaRPr lang="en-US" sz="3200" dirty="0" smtClean="0">
              <a:ea typeface="ＭＳ Ｐゴシック" pitchFamily="50" charset="-128"/>
              <a:sym typeface="Arial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/>
              <a:t>ventes.france@</a:t>
            </a:r>
            <a:r>
              <a:rPr lang="en-US" sz="1800" b="1" dirty="0" err="1" smtClean="0"/>
              <a:t>retrospect.com</a:t>
            </a:r>
            <a:endParaRPr lang="en-US" sz="1800" b="1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Téléconférences</a:t>
            </a:r>
            <a:r>
              <a:rPr lang="en-US" sz="1800" dirty="0" smtClean="0">
                <a:ea typeface="ＭＳ Ｐゴシック" pitchFamily="50" charset="-128"/>
                <a:sym typeface="Arial" pitchFamily="34" charset="0"/>
              </a:rPr>
              <a:t>, questions, </a:t>
            </a:r>
            <a:r>
              <a:rPr lang="en-US" sz="1800" dirty="0" err="1" smtClean="0">
                <a:ea typeface="ＭＳ Ｐゴシック" pitchFamily="50" charset="-128"/>
                <a:sym typeface="Arial" pitchFamily="34" charset="0"/>
              </a:rPr>
              <a:t>devis</a:t>
            </a:r>
            <a:endParaRPr lang="en-US" sz="1800" dirty="0" smtClean="0">
              <a:ea typeface="ＭＳ Ｐゴシック" pitchFamily="50" charset="-128"/>
              <a:sym typeface="Arial" pitchFamily="34" charset="0"/>
            </a:endParaRPr>
          </a:p>
        </p:txBody>
      </p:sp>
      <p:sp>
        <p:nvSpPr>
          <p:cNvPr id="276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7001" y="-114300"/>
            <a:ext cx="5222876" cy="749300"/>
          </a:xfrm>
        </p:spPr>
        <p:txBody>
          <a:bodyPr anchor="b"/>
          <a:lstStyle/>
          <a:p>
            <a:pPr marL="342900" indent="-342900">
              <a:lnSpc>
                <a:spcPct val="90000"/>
              </a:lnSpc>
            </a:pPr>
            <a:r>
              <a:rPr lang="en-US" sz="2400" b="0" kern="1200" dirty="0" err="1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Ressource</a:t>
            </a:r>
            <a:r>
              <a:rPr lang="en-US" sz="2400" b="0" kern="1200" dirty="0" err="1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s</a:t>
            </a:r>
            <a:r>
              <a:rPr lang="en-US" sz="2400" b="0" kern="1200" dirty="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2400" b="0" kern="1200" dirty="0" err="1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supplémentaires</a:t>
            </a:r>
            <a:endParaRPr lang="en-US" sz="2400" b="0" kern="1200" dirty="0">
              <a:solidFill>
                <a:srgbClr val="FFFFFF"/>
              </a:solidFill>
              <a:cs typeface="Arial" pitchFamily="34" charset="0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1958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ovi">
  <a:themeElements>
    <a:clrScheme name="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Rovi Presentation Template">
  <a:themeElements>
    <a:clrScheme name="1_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1_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trospect Inc">
  <a:themeElements>
    <a:clrScheme name="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Rovi Presentation Template">
  <a:themeElements>
    <a:clrScheme name="1_Rovi Presentation Template 15">
      <a:dk1>
        <a:srgbClr val="000000"/>
      </a:dk1>
      <a:lt1>
        <a:srgbClr val="FFFFFF"/>
      </a:lt1>
      <a:dk2>
        <a:srgbClr val="D30028"/>
      </a:dk2>
      <a:lt2>
        <a:srgbClr val="A6958E"/>
      </a:lt2>
      <a:accent1>
        <a:srgbClr val="4A1534"/>
      </a:accent1>
      <a:accent2>
        <a:srgbClr val="71173F"/>
      </a:accent2>
      <a:accent3>
        <a:srgbClr val="FFFFFF"/>
      </a:accent3>
      <a:accent4>
        <a:srgbClr val="000000"/>
      </a:accent4>
      <a:accent5>
        <a:srgbClr val="B1AAAE"/>
      </a:accent5>
      <a:accent6>
        <a:srgbClr val="661438"/>
      </a:accent6>
      <a:hlink>
        <a:srgbClr val="A50336"/>
      </a:hlink>
      <a:folHlink>
        <a:srgbClr val="DA4406"/>
      </a:folHlink>
    </a:clrScheme>
    <a:fontScheme name="1_Rovi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C962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09728" tIns="45720" rIns="109728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Rovi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ovi Presentation 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4">
        <a:dk1>
          <a:srgbClr val="000000"/>
        </a:dk1>
        <a:lt1>
          <a:srgbClr val="FFFFFF"/>
        </a:lt1>
        <a:dk2>
          <a:srgbClr val="D30028"/>
        </a:dk2>
        <a:lt2>
          <a:srgbClr val="AFA09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E7511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ovi Presentation Template 15">
        <a:dk1>
          <a:srgbClr val="000000"/>
        </a:dk1>
        <a:lt1>
          <a:srgbClr val="FFFFFF"/>
        </a:lt1>
        <a:dk2>
          <a:srgbClr val="D30028"/>
        </a:dk2>
        <a:lt2>
          <a:srgbClr val="A6958E"/>
        </a:lt2>
        <a:accent1>
          <a:srgbClr val="4A1534"/>
        </a:accent1>
        <a:accent2>
          <a:srgbClr val="71173F"/>
        </a:accent2>
        <a:accent3>
          <a:srgbClr val="FFFFFF"/>
        </a:accent3>
        <a:accent4>
          <a:srgbClr val="000000"/>
        </a:accent4>
        <a:accent5>
          <a:srgbClr val="B1AAAE"/>
        </a:accent5>
        <a:accent6>
          <a:srgbClr val="661438"/>
        </a:accent6>
        <a:hlink>
          <a:srgbClr val="A50336"/>
        </a:hlink>
        <a:folHlink>
          <a:srgbClr val="DA440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E0B4E420178342A960D5CBA981209C" ma:contentTypeVersion="1" ma:contentTypeDescription="Create a new document." ma:contentTypeScope="" ma:versionID="dabc4ac9ff8d081fb8874fbe433ba96a">
  <xsd:schema xmlns:xsd="http://www.w3.org/2001/XMLSchema" xmlns:p="http://schemas.microsoft.com/office/2006/metadata/properties" xmlns:ns2="5b2b7a75-a4b9-495e-85eb-ac902a696a4e" targetNamespace="http://schemas.microsoft.com/office/2006/metadata/properties" ma:root="true" ma:fieldsID="ef139b6c08f10c44c5b1d21b6eb49019" ns2:_="">
    <xsd:import namespace="5b2b7a75-a4b9-495e-85eb-ac902a696a4e"/>
    <xsd:element name="properties">
      <xsd:complexType>
        <xsd:sequence>
          <xsd:element name="documentManagement">
            <xsd:complexType>
              <xsd:all>
                <xsd:element ref="ns2:Description0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b2b7a75-a4b9-495e-85eb-ac902a696a4e" elementFormDefault="qualified">
    <xsd:import namespace="http://schemas.microsoft.com/office/2006/documentManagement/types"/>
    <xsd:element name="Description0" ma:index="8" nillable="true" ma:displayName="Description" ma:default="" ma:description="Description" ma:internalName="Description0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Description0 xmlns="5b2b7a75-a4b9-495e-85eb-ac902a696a4e" xsi:nil="true"/>
  </documentManagement>
</p:properties>
</file>

<file path=customXml/itemProps1.xml><?xml version="1.0" encoding="utf-8"?>
<ds:datastoreItem xmlns:ds="http://schemas.openxmlformats.org/officeDocument/2006/customXml" ds:itemID="{51B269BB-DDAF-4B7D-9EBC-5A25D80B5B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2b7a75-a4b9-495e-85eb-ac902a696a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4512BFEF-72DB-4A44-BC5C-8C174DA1A2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DDAAC2-CAAB-4677-BF10-DE523B0A32FB}">
  <ds:schemaRefs>
    <ds:schemaRef ds:uri="http://schemas.microsoft.com/office/2006/metadata/properties"/>
    <ds:schemaRef ds:uri="5b2b7a75-a4b9-495e-85eb-ac902a696a4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rovi</Template>
  <TotalTime>16952</TotalTime>
  <Words>1169</Words>
  <Application>Microsoft Macintosh PowerPoint</Application>
  <PresentationFormat>On-screen Show (16:9)</PresentationFormat>
  <Paragraphs>214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rovi</vt:lpstr>
      <vt:lpstr>1_Rovi Presentation Template</vt:lpstr>
      <vt:lpstr>Retrospect Inc</vt:lpstr>
      <vt:lpstr>2_Rovi Presentation Template</vt:lpstr>
      <vt:lpstr>PowerPoint Presentation</vt:lpstr>
      <vt:lpstr>Retrospect protège des millions d'ordinateurs dans le monde entier</vt:lpstr>
      <vt:lpstr>Répond aux besoins des clients</vt:lpstr>
      <vt:lpstr>À la pointe du marché</vt:lpstr>
      <vt:lpstr>Profils clients Retrospect</vt:lpstr>
      <vt:lpstr>PowerPoint Presentation</vt:lpstr>
      <vt:lpstr>Technologies Retrospect clés</vt:lpstr>
      <vt:lpstr>Retrospect 9 : fiable, sûr, éprouvé, conçu pour Mac OS X</vt:lpstr>
      <vt:lpstr>Nouvelles fonctionnalités de Retrospect 9</vt:lpstr>
      <vt:lpstr>Stockage WebDAV dans le nuage</vt:lpstr>
      <vt:lpstr>Nouveau logiciel client Retrospect 9</vt:lpstr>
      <vt:lpstr>Composants du nouveau client Retrospect 9</vt:lpstr>
      <vt:lpstr>Retrospect et Time Machine</vt:lpstr>
      <vt:lpstr>Retrospect et Archiware PresSTORE</vt:lpstr>
      <vt:lpstr>Retrospect 7.7 for Windows</vt:lpstr>
      <vt:lpstr>App Retrospect pour iPhone</vt:lpstr>
      <vt:lpstr>Nous soutenons nos partenaires</vt:lpstr>
      <vt:lpstr>Ressources supplémentaires</vt:lpstr>
    </vt:vector>
  </TitlesOfParts>
  <Company>Sonic Solutions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Roxio Products Group</dc:title>
  <dc:creator>Matt DiMaria</dc:creator>
  <cp:lastModifiedBy>administrator  </cp:lastModifiedBy>
  <cp:revision>634</cp:revision>
  <dcterms:created xsi:type="dcterms:W3CDTF">2009-06-25T01:52:00Z</dcterms:created>
  <dcterms:modified xsi:type="dcterms:W3CDTF">2012-01-26T19:19:23Z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0x010100ECE0B4E420178342A960D5CBA981209C</vt:lpwstr>
  </property>
</Properties>
</file>