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19" r:id="rId4"/>
    <p:sldMasterId id="2147484033" r:id="rId5"/>
    <p:sldMasterId id="2147484058" r:id="rId6"/>
    <p:sldMasterId id="2147484071" r:id="rId7"/>
  </p:sldMasterIdLst>
  <p:notesMasterIdLst>
    <p:notesMasterId r:id="rId26"/>
  </p:notesMasterIdLst>
  <p:handoutMasterIdLst>
    <p:handoutMasterId r:id="rId27"/>
  </p:handoutMasterIdLst>
  <p:sldIdLst>
    <p:sldId id="510" r:id="rId8"/>
    <p:sldId id="615" r:id="rId9"/>
    <p:sldId id="618" r:id="rId10"/>
    <p:sldId id="617" r:id="rId11"/>
    <p:sldId id="619" r:id="rId12"/>
    <p:sldId id="621" r:id="rId13"/>
    <p:sldId id="608" r:id="rId14"/>
    <p:sldId id="601" r:id="rId15"/>
    <p:sldId id="602" r:id="rId16"/>
    <p:sldId id="603" r:id="rId17"/>
    <p:sldId id="604" r:id="rId18"/>
    <p:sldId id="605" r:id="rId19"/>
    <p:sldId id="612" r:id="rId20"/>
    <p:sldId id="613" r:id="rId21"/>
    <p:sldId id="622" r:id="rId22"/>
    <p:sldId id="628" r:id="rId23"/>
    <p:sldId id="629" r:id="rId24"/>
    <p:sldId id="630" r:id="rId25"/>
  </p:sldIdLst>
  <p:sldSz cx="9144000" cy="5143500" type="screen16x9"/>
  <p:notesSz cx="7007225" cy="92884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9999"/>
    <a:srgbClr val="D0E1F0"/>
    <a:srgbClr val="A5C26A"/>
    <a:srgbClr val="FFCC99"/>
    <a:srgbClr val="39471D"/>
    <a:srgbClr val="53672B"/>
    <a:srgbClr val="698236"/>
    <a:srgbClr val="83A343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2" autoAdjust="0"/>
    <p:restoredTop sz="99832" autoAdjust="0"/>
  </p:normalViewPr>
  <p:slideViewPr>
    <p:cSldViewPr snapToGrid="0" showGuides="1">
      <p:cViewPr>
        <p:scale>
          <a:sx n="100" d="100"/>
          <a:sy n="100" d="100"/>
        </p:scale>
        <p:origin x="-80" y="-1832"/>
      </p:cViewPr>
      <p:guideLst>
        <p:guide orient="horz" pos="319"/>
        <p:guide pos="272"/>
      </p:guideLst>
    </p:cSldViewPr>
  </p:slideViewPr>
  <p:outlineViewPr>
    <p:cViewPr>
      <p:scale>
        <a:sx n="33" d="100"/>
        <a:sy n="33" d="100"/>
      </p:scale>
      <p:origin x="42" y="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046" y="-78"/>
      </p:cViewPr>
      <p:guideLst>
        <p:guide orient="horz" pos="2925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269142-2B6B-6F41-A5F3-82EF5D96D8DC}" type="doc">
      <dgm:prSet loTypeId="urn:microsoft.com/office/officeart/2005/8/layout/lProcess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D7BF35-2E21-BB46-A7D1-AF42979F2DEE}">
      <dgm:prSet phldrT="[Text]"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 tecnología incremental inteligente elimina la necesidad de realizar copias de seguridad completas.</a:t>
          </a:r>
          <a:endParaRPr lang="es-ES" sz="900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A16D37C6-D12E-014D-A002-8476E2249C89}" type="parTrans" cxnId="{24BC5C66-8B4A-BB40-8D72-FDDB2AA1E7E6}">
      <dgm:prSet/>
      <dgm:spPr/>
      <dgm:t>
        <a:bodyPr/>
        <a:lstStyle/>
        <a:p>
          <a:endParaRPr lang="en-US"/>
        </a:p>
      </dgm:t>
    </dgm:pt>
    <dgm:pt modelId="{2359E841-8D36-604B-93F2-8E0532F216F6}" type="sibTrans" cxnId="{24BC5C66-8B4A-BB40-8D72-FDDB2AA1E7E6}">
      <dgm:prSet/>
      <dgm:spPr/>
      <dgm:t>
        <a:bodyPr/>
        <a:lstStyle/>
        <a:p>
          <a:endParaRPr lang="en-US"/>
        </a:p>
      </dgm:t>
    </dgm:pt>
    <dgm:pt modelId="{5AEA641A-0FCC-6448-96B5-D8E17679ADBA}">
      <dgm:prSet phldrT="[Text]"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Las copias de seguridad con ajuste automático “proactivo” maximizan los recursos.</a:t>
          </a:r>
          <a:endParaRPr lang="es-ES" sz="900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52FE7D42-5B71-B24F-B8A4-21282E6E5E3A}" type="parTrans" cxnId="{B1A03DC2-B502-0440-A631-59731E5BB595}">
      <dgm:prSet/>
      <dgm:spPr/>
      <dgm:t>
        <a:bodyPr/>
        <a:lstStyle/>
        <a:p>
          <a:endParaRPr lang="en-US"/>
        </a:p>
      </dgm:t>
    </dgm:pt>
    <dgm:pt modelId="{5E1D16DD-F513-1445-B3A9-38722AF1C189}" type="sibTrans" cxnId="{B1A03DC2-B502-0440-A631-59731E5BB595}">
      <dgm:prSet/>
      <dgm:spPr/>
      <dgm:t>
        <a:bodyPr/>
        <a:lstStyle/>
        <a:p>
          <a:endParaRPr lang="en-US"/>
        </a:p>
      </dgm:t>
    </dgm:pt>
    <dgm:pt modelId="{656CF11C-C13C-264C-9D74-7D286AEE523F}">
      <dgm:prSet phldrT="[Text]" custT="1"/>
      <dgm:spPr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lnSpc>
              <a:spcPct val="70000"/>
            </a:lnSpc>
            <a:buNone/>
          </a:pPr>
          <a:r>
            <a:rPr lang="es-ES" sz="2400" b="1" i="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Potente</a:t>
          </a:r>
          <a:r>
            <a:rPr lang="es-ES_tradnl" sz="2400" b="1" i="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 </a:t>
          </a:r>
          <a:br>
            <a:rPr lang="es-ES_tradnl" sz="2400" b="1" i="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</a:br>
          <a:r>
            <a:rPr lang="es-ES_tradnl" sz="2400" b="1" i="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y flexible</a:t>
          </a:r>
          <a:endParaRPr lang="es-ES_tradnl" sz="2400" b="1" i="0" noProof="0" dirty="0">
            <a:solidFill>
              <a:srgbClr val="D30028"/>
            </a:solidFill>
            <a:latin typeface="Calibri"/>
            <a:ea typeface="+mn-ea"/>
            <a:cs typeface="Calibri"/>
          </a:endParaRPr>
        </a:p>
      </dgm:t>
    </dgm:pt>
    <dgm:pt modelId="{BD7B845C-5373-A944-8B27-7C0C787629C1}" type="parTrans" cxnId="{A3BBB6B8-9AE0-A24C-90D9-6E1E69E92F3D}">
      <dgm:prSet/>
      <dgm:spPr/>
      <dgm:t>
        <a:bodyPr/>
        <a:lstStyle/>
        <a:p>
          <a:endParaRPr lang="en-US"/>
        </a:p>
      </dgm:t>
    </dgm:pt>
    <dgm:pt modelId="{C3E6EC04-BD98-7345-A9F6-C52848498551}" type="sibTrans" cxnId="{A3BBB6B8-9AE0-A24C-90D9-6E1E69E92F3D}">
      <dgm:prSet/>
      <dgm:spPr/>
      <dgm:t>
        <a:bodyPr/>
        <a:lstStyle/>
        <a:p>
          <a:endParaRPr lang="en-US"/>
        </a:p>
      </dgm:t>
    </dgm:pt>
    <dgm:pt modelId="{16EDC5DA-A50E-BA44-B76A-BC4A1054ED30}">
      <dgm:prSet phldrT="[Text]"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Compatible con disco, NAS, almacenamiento de nube </a:t>
          </a:r>
          <a:r>
            <a:rPr lang="es-ES" sz="900" b="0" i="0" noProof="0" dirty="0" err="1" smtClean="0">
              <a:solidFill>
                <a:srgbClr val="000000"/>
              </a:solidFill>
              <a:latin typeface="Calibri"/>
              <a:ea typeface="+mn-ea"/>
              <a:cs typeface="Calibri"/>
            </a:rPr>
            <a:t>WebDAV</a:t>
          </a:r>
          <a:r>
            <a:rPr lang="es-ES" sz="900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, unidades y bibliotecas de cinta, así como unidades flash.</a:t>
          </a:r>
          <a:endParaRPr lang="es-ES" sz="900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314A6CC1-285C-574B-B236-6C5756F4A535}" type="parTrans" cxnId="{BE0A2481-1974-4147-92BD-A1D4427F846A}">
      <dgm:prSet/>
      <dgm:spPr/>
      <dgm:t>
        <a:bodyPr/>
        <a:lstStyle/>
        <a:p>
          <a:endParaRPr lang="en-US"/>
        </a:p>
      </dgm:t>
    </dgm:pt>
    <dgm:pt modelId="{420FEE1E-6AF7-9C4E-A901-955C5950C493}" type="sibTrans" cxnId="{BE0A2481-1974-4147-92BD-A1D4427F846A}">
      <dgm:prSet/>
      <dgm:spPr/>
      <dgm:t>
        <a:bodyPr/>
        <a:lstStyle/>
        <a:p>
          <a:endParaRPr lang="en-US"/>
        </a:p>
      </dgm:t>
    </dgm:pt>
    <dgm:pt modelId="{FEFA2648-BC62-8447-9E91-4CC8ACFEAD8F}">
      <dgm:prSet phldrT="[Text]"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Protege equipos con Mac, Windows </a:t>
          </a:r>
          <a:br>
            <a:rPr lang="es-ES" sz="900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</a:br>
          <a:r>
            <a:rPr lang="es-ES" sz="900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y Linux.</a:t>
          </a:r>
          <a:endParaRPr lang="es-ES" sz="900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5060630B-DA7B-1D46-924E-0E522C73B83D}" type="parTrans" cxnId="{9757E7B5-6345-5041-A0A4-1542CB1DD3F4}">
      <dgm:prSet/>
      <dgm:spPr/>
      <dgm:t>
        <a:bodyPr/>
        <a:lstStyle/>
        <a:p>
          <a:endParaRPr lang="en-US"/>
        </a:p>
      </dgm:t>
    </dgm:pt>
    <dgm:pt modelId="{71A14800-838B-324B-9F04-8E265D12D204}" type="sibTrans" cxnId="{9757E7B5-6345-5041-A0A4-1542CB1DD3F4}">
      <dgm:prSet/>
      <dgm:spPr/>
      <dgm:t>
        <a:bodyPr/>
        <a:lstStyle/>
        <a:p>
          <a:endParaRPr lang="en-US"/>
        </a:p>
      </dgm:t>
    </dgm:pt>
    <dgm:pt modelId="{70B106C0-F897-5C4E-90A5-E72EEA27B9FE}">
      <dgm:prSet phldrT="[Text]" custT="1"/>
      <dgm:spPr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_tradnl" sz="2400" b="1" i="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Fiable y seguro</a:t>
          </a:r>
          <a:endParaRPr lang="es-ES_tradnl" sz="2400" b="1" i="0" noProof="0" dirty="0">
            <a:solidFill>
              <a:srgbClr val="D30028"/>
            </a:solidFill>
            <a:latin typeface="Calibri"/>
            <a:ea typeface="+mn-ea"/>
            <a:cs typeface="Calibri"/>
          </a:endParaRPr>
        </a:p>
      </dgm:t>
    </dgm:pt>
    <dgm:pt modelId="{FD7509F8-0F5B-5A41-9F8E-3F38266464B4}" type="parTrans" cxnId="{81B313EF-9997-3949-89A7-F0047332CEAB}">
      <dgm:prSet/>
      <dgm:spPr/>
      <dgm:t>
        <a:bodyPr/>
        <a:lstStyle/>
        <a:p>
          <a:endParaRPr lang="en-US"/>
        </a:p>
      </dgm:t>
    </dgm:pt>
    <dgm:pt modelId="{A95F6E6A-F578-DD4F-8F69-E0298898E14C}" type="sibTrans" cxnId="{81B313EF-9997-3949-89A7-F0047332CEAB}">
      <dgm:prSet/>
      <dgm:spPr/>
      <dgm:t>
        <a:bodyPr/>
        <a:lstStyle/>
        <a:p>
          <a:endParaRPr lang="en-US"/>
        </a:p>
      </dgm:t>
    </dgm:pt>
    <dgm:pt modelId="{80AEC5C9-DF83-EE4D-BD7B-49A8C5A41F29}">
      <dgm:prSet phldrT="[Text]"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Restauraciones perfectas en todo momento con punto en el tiempo, desde archivos individuales hasta volúmenes completos.</a:t>
          </a:r>
          <a:endParaRPr lang="es-ES" sz="900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65BE9FAF-CF70-334B-9BD9-8B57D2D437D0}" type="parTrans" cxnId="{0F0E6DE1-3A9D-0543-B1B2-34DD891F86F3}">
      <dgm:prSet/>
      <dgm:spPr/>
      <dgm:t>
        <a:bodyPr/>
        <a:lstStyle/>
        <a:p>
          <a:endParaRPr lang="en-US"/>
        </a:p>
      </dgm:t>
    </dgm:pt>
    <dgm:pt modelId="{3922C153-17C0-E242-BA0B-A08A74B5B4DF}" type="sibTrans" cxnId="{0F0E6DE1-3A9D-0543-B1B2-34DD891F86F3}">
      <dgm:prSet/>
      <dgm:spPr/>
      <dgm:t>
        <a:bodyPr/>
        <a:lstStyle/>
        <a:p>
          <a:endParaRPr lang="en-US"/>
        </a:p>
      </dgm:t>
    </dgm:pt>
    <dgm:pt modelId="{B807422B-C9CD-BB4B-B428-92B8A414A374}">
      <dgm:prSet phldrT="[Text]"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Para una mayor fiabilidad, mantiene de un modo sencillo varios destinos de copia de seguridad independientes.</a:t>
          </a:r>
          <a:endParaRPr lang="es-ES" sz="900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A58CC354-EA2F-464B-A17C-1EE92089241F}" type="parTrans" cxnId="{818DA008-43F7-6740-A898-83301AA6E9D2}">
      <dgm:prSet/>
      <dgm:spPr/>
      <dgm:t>
        <a:bodyPr/>
        <a:lstStyle/>
        <a:p>
          <a:endParaRPr lang="en-US"/>
        </a:p>
      </dgm:t>
    </dgm:pt>
    <dgm:pt modelId="{3F493A6D-1A5E-FE4C-838E-5B3D4E9D5A38}" type="sibTrans" cxnId="{818DA008-43F7-6740-A898-83301AA6E9D2}">
      <dgm:prSet/>
      <dgm:spPr/>
      <dgm:t>
        <a:bodyPr/>
        <a:lstStyle/>
        <a:p>
          <a:endParaRPr lang="en-US"/>
        </a:p>
      </dgm:t>
    </dgm:pt>
    <dgm:pt modelId="{ECC25DA8-BE1C-E14D-81F6-0E0069B427B5}">
      <dgm:prSet phldrT="[Text]"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El acondicionamiento de disco automatizado elimina los archivos desfasados.</a:t>
          </a:r>
          <a:endParaRPr lang="es-ES" sz="900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B3E405C4-94AF-4E4B-AA9A-3B92AE8E73BE}" type="parTrans" cxnId="{A96664AD-6E14-E342-B7CB-694B732E63A7}">
      <dgm:prSet/>
      <dgm:spPr/>
      <dgm:t>
        <a:bodyPr/>
        <a:lstStyle/>
        <a:p>
          <a:endParaRPr lang="en-US"/>
        </a:p>
      </dgm:t>
    </dgm:pt>
    <dgm:pt modelId="{01A35F08-3807-9F4B-B697-21C3DF67DB00}" type="sibTrans" cxnId="{A96664AD-6E14-E342-B7CB-694B732E63A7}">
      <dgm:prSet/>
      <dgm:spPr/>
      <dgm:t>
        <a:bodyPr/>
        <a:lstStyle/>
        <a:p>
          <a:endParaRPr lang="en-US"/>
        </a:p>
      </dgm:t>
    </dgm:pt>
    <dgm:pt modelId="{6605433E-B8E2-2341-A78E-DCC438097583}">
      <dgm:prSet phldrT="[Text]"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 desduplicación a nivel de archivo ahorra tiempo y espacio de almacenamiento.</a:t>
          </a:r>
          <a:endParaRPr lang="es-ES" sz="900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0014E593-4DFA-CF4B-9E66-F302CC1F1561}" type="parTrans" cxnId="{894BF164-D67B-564F-AA53-73D0ACEFCF41}">
      <dgm:prSet/>
      <dgm:spPr/>
      <dgm:t>
        <a:bodyPr/>
        <a:lstStyle/>
        <a:p>
          <a:endParaRPr lang="en-US"/>
        </a:p>
      </dgm:t>
    </dgm:pt>
    <dgm:pt modelId="{F296CCB9-0FEC-0941-B2AA-6EB5036DE5E4}" type="sibTrans" cxnId="{894BF164-D67B-564F-AA53-73D0ACEFCF41}">
      <dgm:prSet/>
      <dgm:spPr/>
      <dgm:t>
        <a:bodyPr/>
        <a:lstStyle/>
        <a:p>
          <a:endParaRPr lang="en-US"/>
        </a:p>
      </dgm:t>
    </dgm:pt>
    <dgm:pt modelId="{BD995817-1C3A-8A43-B1C0-A3D007E5EB68}">
      <dgm:prSet phldrT="[Text]"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 detección e inicio de sesión automáticos del cliente aseguran la protección.</a:t>
          </a:r>
          <a:endParaRPr lang="es-ES" sz="900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F90DF9F8-B0B3-274F-9C3C-07CDE79664C9}" type="parTrans" cxnId="{7A567074-19E0-0E41-8635-9B55E1D8780B}">
      <dgm:prSet/>
      <dgm:spPr/>
      <dgm:t>
        <a:bodyPr/>
        <a:lstStyle/>
        <a:p>
          <a:endParaRPr lang="en-US"/>
        </a:p>
      </dgm:t>
    </dgm:pt>
    <dgm:pt modelId="{AFE8A522-6640-A540-ADBC-F60A4D5F2673}" type="sibTrans" cxnId="{7A567074-19E0-0E41-8635-9B55E1D8780B}">
      <dgm:prSet/>
      <dgm:spPr/>
      <dgm:t>
        <a:bodyPr/>
        <a:lstStyle/>
        <a:p>
          <a:endParaRPr lang="en-US"/>
        </a:p>
      </dgm:t>
    </dgm:pt>
    <dgm:pt modelId="{D06BDAD0-0812-ED4D-B9EB-F632C3E96A62}">
      <dgm:prSet phldrT="[Text]"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Gestión remota de varios servidores de Retrospect.</a:t>
          </a:r>
          <a:endParaRPr lang="es-ES" sz="900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0EF48502-806C-B94D-882F-2345BEFC563D}" type="parTrans" cxnId="{DE210012-3591-124F-A4D7-1253092E8D05}">
      <dgm:prSet/>
      <dgm:spPr/>
      <dgm:t>
        <a:bodyPr/>
        <a:lstStyle/>
        <a:p>
          <a:endParaRPr lang="en-US"/>
        </a:p>
      </dgm:t>
    </dgm:pt>
    <dgm:pt modelId="{691C7FAF-F9CC-2642-80EE-DA2B7DCAA512}" type="sibTrans" cxnId="{DE210012-3591-124F-A4D7-1253092E8D05}">
      <dgm:prSet/>
      <dgm:spPr/>
      <dgm:t>
        <a:bodyPr/>
        <a:lstStyle/>
        <a:p>
          <a:endParaRPr lang="en-US"/>
        </a:p>
      </dgm:t>
    </dgm:pt>
    <dgm:pt modelId="{6A653556-061D-9D43-A6D6-2927CD523B66}">
      <dgm:prSet phldrT="[Text]" custT="1"/>
      <dgm:spPr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lnSpc>
              <a:spcPct val="70000"/>
            </a:lnSpc>
            <a:spcAft>
              <a:spcPts val="1200"/>
            </a:spcAft>
            <a:buNone/>
          </a:pPr>
          <a:r>
            <a:rPr lang="es-ES_tradnl" sz="2400" b="1" i="0" noProof="0" dirty="0" smtClean="0">
              <a:solidFill>
                <a:schemeClr val="tx2"/>
              </a:solidFill>
              <a:latin typeface="Calibri"/>
              <a:ea typeface="+mn-ea"/>
              <a:cs typeface="Calibri"/>
            </a:rPr>
            <a:t>Fácil </a:t>
          </a:r>
          <a:br>
            <a:rPr lang="es-ES_tradnl" sz="2400" b="1" i="0" noProof="0" dirty="0" smtClean="0">
              <a:solidFill>
                <a:schemeClr val="tx2"/>
              </a:solidFill>
              <a:latin typeface="Calibri"/>
              <a:ea typeface="+mn-ea"/>
              <a:cs typeface="Calibri"/>
            </a:rPr>
          </a:br>
          <a:r>
            <a:rPr lang="es-ES_tradnl" sz="2400" b="1" i="0" noProof="0" dirty="0" smtClean="0">
              <a:solidFill>
                <a:schemeClr val="tx2"/>
              </a:solidFill>
              <a:latin typeface="Calibri"/>
              <a:ea typeface="+mn-ea"/>
              <a:cs typeface="Calibri"/>
            </a:rPr>
            <a:t>y </a:t>
          </a:r>
          <a:r>
            <a:rPr lang="es-ES" sz="2400" b="1" i="0" noProof="0" dirty="0" smtClean="0">
              <a:solidFill>
                <a:schemeClr val="tx2"/>
              </a:solidFill>
              <a:latin typeface="Calibri"/>
              <a:ea typeface="+mn-ea"/>
              <a:cs typeface="Calibri"/>
            </a:rPr>
            <a:t>automático</a:t>
          </a:r>
          <a:endParaRPr lang="es-ES" sz="2400" b="1" i="0" noProof="0" dirty="0">
            <a:solidFill>
              <a:schemeClr val="tx2"/>
            </a:solidFill>
            <a:latin typeface="Calibri"/>
            <a:ea typeface="+mn-ea"/>
            <a:cs typeface="Calibri"/>
          </a:endParaRPr>
        </a:p>
      </dgm:t>
    </dgm:pt>
    <dgm:pt modelId="{D5E48177-D72D-7A45-830F-ACAA57F028B3}" type="sibTrans" cxnId="{69826511-3104-C048-BF99-3F396866CDA2}">
      <dgm:prSet/>
      <dgm:spPr/>
      <dgm:t>
        <a:bodyPr/>
        <a:lstStyle/>
        <a:p>
          <a:endParaRPr lang="en-US"/>
        </a:p>
      </dgm:t>
    </dgm:pt>
    <dgm:pt modelId="{AF6FAAED-80B8-B044-BC49-16C443101859}" type="parTrans" cxnId="{69826511-3104-C048-BF99-3F396866CDA2}">
      <dgm:prSet/>
      <dgm:spPr/>
      <dgm:t>
        <a:bodyPr/>
        <a:lstStyle/>
        <a:p>
          <a:endParaRPr lang="en-US"/>
        </a:p>
      </dgm:t>
    </dgm:pt>
    <dgm:pt modelId="{C01E1C08-A8B7-CE4E-81CA-238B35150E5C}">
      <dgm:prSet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Realiza hasta 16 operaciones simultáneamente.</a:t>
          </a:r>
          <a:endParaRPr lang="es-ES" sz="900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3EE3ACD0-F2C7-5044-8C59-50D7AF3116F6}" type="parTrans" cxnId="{3A7EC61E-28ED-A641-943E-6BBB039E929F}">
      <dgm:prSet/>
      <dgm:spPr/>
      <dgm:t>
        <a:bodyPr/>
        <a:lstStyle/>
        <a:p>
          <a:endParaRPr lang="en-US"/>
        </a:p>
      </dgm:t>
    </dgm:pt>
    <dgm:pt modelId="{67571568-445F-6242-B7DA-93BDF65FAC03}" type="sibTrans" cxnId="{3A7EC61E-28ED-A641-943E-6BBB039E929F}">
      <dgm:prSet/>
      <dgm:spPr/>
      <dgm:t>
        <a:bodyPr/>
        <a:lstStyle/>
        <a:p>
          <a:endParaRPr lang="en-US"/>
        </a:p>
      </dgm:t>
    </dgm:pt>
    <dgm:pt modelId="{B15A73A7-E5C8-E143-B389-234D08C69955}">
      <dgm:prSet phldrT="[Text]"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Varios niveles de cifrado protegen los datos copiados y aseguran la comunicación segura de la red.</a:t>
          </a:r>
          <a:endParaRPr lang="es-ES" sz="900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921FAE7D-4A51-B04D-BFA2-3937EA3F00B1}" type="parTrans" cxnId="{FC67AAB1-BD69-7E48-BAC2-4895C4E349AB}">
      <dgm:prSet/>
      <dgm:spPr/>
      <dgm:t>
        <a:bodyPr/>
        <a:lstStyle/>
        <a:p>
          <a:endParaRPr lang="en-US"/>
        </a:p>
      </dgm:t>
    </dgm:pt>
    <dgm:pt modelId="{D5D573B3-430B-D648-BB3E-4885F469E01B}" type="sibTrans" cxnId="{FC67AAB1-BD69-7E48-BAC2-4895C4E349AB}">
      <dgm:prSet/>
      <dgm:spPr/>
      <dgm:t>
        <a:bodyPr/>
        <a:lstStyle/>
        <a:p>
          <a:endParaRPr lang="en-US"/>
        </a:p>
      </dgm:t>
    </dgm:pt>
    <dgm:pt modelId="{C662406F-80D9-324F-938B-3476F8872E28}">
      <dgm:prSet phldrT="[Text]" custT="1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s-ES" sz="900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Retrospect ha sido creado a lo largo de más de dos décadas de experiencia con el almacenamiento y las redes de Mac OS.</a:t>
          </a:r>
          <a:endParaRPr lang="es-ES" sz="900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80A2B484-7DAD-4E43-9838-CBAF197904CC}" type="parTrans" cxnId="{1D6EE549-3FE1-414E-9FAF-3379D5D69D0B}">
      <dgm:prSet/>
      <dgm:spPr/>
      <dgm:t>
        <a:bodyPr/>
        <a:lstStyle/>
        <a:p>
          <a:endParaRPr lang="en-US"/>
        </a:p>
      </dgm:t>
    </dgm:pt>
    <dgm:pt modelId="{399BE3DE-0EAC-6D4D-BB46-067F96D10260}" type="sibTrans" cxnId="{1D6EE549-3FE1-414E-9FAF-3379D5D69D0B}">
      <dgm:prSet/>
      <dgm:spPr/>
      <dgm:t>
        <a:bodyPr/>
        <a:lstStyle/>
        <a:p>
          <a:endParaRPr lang="en-US"/>
        </a:p>
      </dgm:t>
    </dgm:pt>
    <dgm:pt modelId="{B33EFE89-433D-6F44-90CB-7E4AF194BA56}" type="pres">
      <dgm:prSet presAssocID="{C8269142-2B6B-6F41-A5F3-82EF5D96D8D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CEC810-4A27-1547-9DB6-C6757229C6DC}" type="pres">
      <dgm:prSet presAssocID="{6A653556-061D-9D43-A6D6-2927CD523B66}" presName="compNode" presStyleCnt="0"/>
      <dgm:spPr/>
      <dgm:t>
        <a:bodyPr/>
        <a:lstStyle/>
        <a:p>
          <a:endParaRPr lang="en-US"/>
        </a:p>
      </dgm:t>
    </dgm:pt>
    <dgm:pt modelId="{78562BE1-B607-EE41-88E1-B5214349A550}" type="pres">
      <dgm:prSet presAssocID="{6A653556-061D-9D43-A6D6-2927CD523B66}" presName="aNode" presStyleLbl="bgShp" presStyleIdx="0" presStyleCnt="3"/>
      <dgm:spPr/>
      <dgm:t>
        <a:bodyPr/>
        <a:lstStyle/>
        <a:p>
          <a:endParaRPr lang="en-US"/>
        </a:p>
      </dgm:t>
    </dgm:pt>
    <dgm:pt modelId="{3A205042-E08C-6D46-907A-FD52F5E7AA11}" type="pres">
      <dgm:prSet presAssocID="{6A653556-061D-9D43-A6D6-2927CD523B66}" presName="textNode" presStyleLbl="bgShp" presStyleIdx="0" presStyleCnt="3"/>
      <dgm:spPr/>
      <dgm:t>
        <a:bodyPr/>
        <a:lstStyle/>
        <a:p>
          <a:endParaRPr lang="en-US"/>
        </a:p>
      </dgm:t>
    </dgm:pt>
    <dgm:pt modelId="{177AF256-C7A9-3248-8607-52ED9FA382F2}" type="pres">
      <dgm:prSet presAssocID="{6A653556-061D-9D43-A6D6-2927CD523B66}" presName="compChildNode" presStyleCnt="0"/>
      <dgm:spPr/>
      <dgm:t>
        <a:bodyPr/>
        <a:lstStyle/>
        <a:p>
          <a:endParaRPr lang="en-US"/>
        </a:p>
      </dgm:t>
    </dgm:pt>
    <dgm:pt modelId="{92527E02-0B5A-8149-94F1-72CB7E1E27D1}" type="pres">
      <dgm:prSet presAssocID="{6A653556-061D-9D43-A6D6-2927CD523B66}" presName="theInnerList" presStyleCnt="0"/>
      <dgm:spPr/>
      <dgm:t>
        <a:bodyPr/>
        <a:lstStyle/>
        <a:p>
          <a:endParaRPr lang="en-US"/>
        </a:p>
      </dgm:t>
    </dgm:pt>
    <dgm:pt modelId="{EDCAA05D-14BE-AB41-A78D-40DF96FAABC0}" type="pres">
      <dgm:prSet presAssocID="{A0D7BF35-2E21-BB46-A7D1-AF42979F2DEE}" presName="childNode" presStyleLbl="node1" presStyleIdx="0" presStyleCnt="13" custLinFactY="-15639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29858E6-2621-E948-A3B1-E214577D4B55}" type="pres">
      <dgm:prSet presAssocID="{A0D7BF35-2E21-BB46-A7D1-AF42979F2DEE}" presName="aSpace2" presStyleCnt="0"/>
      <dgm:spPr/>
      <dgm:t>
        <a:bodyPr/>
        <a:lstStyle/>
        <a:p>
          <a:endParaRPr lang="en-US"/>
        </a:p>
      </dgm:t>
    </dgm:pt>
    <dgm:pt modelId="{5547F623-E81D-484F-BE8C-468622BC7CDB}" type="pres">
      <dgm:prSet presAssocID="{5AEA641A-0FCC-6448-96B5-D8E17679ADBA}" presName="childNode" presStyleLbl="node1" presStyleIdx="1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8A1BBD-82E7-AB4A-B7D2-9C3C2345C845}" type="pres">
      <dgm:prSet presAssocID="{5AEA641A-0FCC-6448-96B5-D8E17679ADBA}" presName="aSpace2" presStyleCnt="0"/>
      <dgm:spPr/>
      <dgm:t>
        <a:bodyPr/>
        <a:lstStyle/>
        <a:p>
          <a:endParaRPr lang="en-US"/>
        </a:p>
      </dgm:t>
    </dgm:pt>
    <dgm:pt modelId="{3EDBE70F-50EA-9E41-BB4B-D9FF4405B40F}" type="pres">
      <dgm:prSet presAssocID="{ECC25DA8-BE1C-E14D-81F6-0E0069B427B5}" presName="childNode" presStyleLbl="node1" presStyleIdx="2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CD3A2F-3E8F-E040-85FC-A5C1630945B8}" type="pres">
      <dgm:prSet presAssocID="{ECC25DA8-BE1C-E14D-81F6-0E0069B427B5}" presName="aSpace2" presStyleCnt="0"/>
      <dgm:spPr/>
      <dgm:t>
        <a:bodyPr/>
        <a:lstStyle/>
        <a:p>
          <a:endParaRPr lang="en-US"/>
        </a:p>
      </dgm:t>
    </dgm:pt>
    <dgm:pt modelId="{66A9BEFD-1D56-E74C-B1A3-B5ECB9779959}" type="pres">
      <dgm:prSet presAssocID="{6605433E-B8E2-2341-A78E-DCC438097583}" presName="childNode" presStyleLbl="node1" presStyleIdx="3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6C9C5A-EA68-B241-8EBE-21CA2BC2C2EB}" type="pres">
      <dgm:prSet presAssocID="{6605433E-B8E2-2341-A78E-DCC438097583}" presName="aSpace2" presStyleCnt="0"/>
      <dgm:spPr/>
      <dgm:t>
        <a:bodyPr/>
        <a:lstStyle/>
        <a:p>
          <a:endParaRPr lang="en-US"/>
        </a:p>
      </dgm:t>
    </dgm:pt>
    <dgm:pt modelId="{30221CC3-8E2F-8648-9E01-91BCE83BFB5E}" type="pres">
      <dgm:prSet presAssocID="{BD995817-1C3A-8A43-B1C0-A3D007E5EB68}" presName="childNode" presStyleLbl="node1" presStyleIdx="4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B31BAC-E608-5140-B696-6A9E5F7AAF96}" type="pres">
      <dgm:prSet presAssocID="{6A653556-061D-9D43-A6D6-2927CD523B66}" presName="aSpace" presStyleCnt="0"/>
      <dgm:spPr/>
      <dgm:t>
        <a:bodyPr/>
        <a:lstStyle/>
        <a:p>
          <a:endParaRPr lang="en-US"/>
        </a:p>
      </dgm:t>
    </dgm:pt>
    <dgm:pt modelId="{C4BC6B51-9321-E14F-AEF9-45A968C5FFC6}" type="pres">
      <dgm:prSet presAssocID="{656CF11C-C13C-264C-9D74-7D286AEE523F}" presName="compNode" presStyleCnt="0"/>
      <dgm:spPr/>
      <dgm:t>
        <a:bodyPr/>
        <a:lstStyle/>
        <a:p>
          <a:endParaRPr lang="en-US"/>
        </a:p>
      </dgm:t>
    </dgm:pt>
    <dgm:pt modelId="{F1A3CAA5-C7A4-9A40-9049-5A6838BAB039}" type="pres">
      <dgm:prSet presAssocID="{656CF11C-C13C-264C-9D74-7D286AEE523F}" presName="aNode" presStyleLbl="bgShp" presStyleIdx="1" presStyleCnt="3"/>
      <dgm:spPr/>
      <dgm:t>
        <a:bodyPr/>
        <a:lstStyle/>
        <a:p>
          <a:endParaRPr lang="en-US"/>
        </a:p>
      </dgm:t>
    </dgm:pt>
    <dgm:pt modelId="{D231C516-2A5E-A94C-86D0-7A4A5F8C23AE}" type="pres">
      <dgm:prSet presAssocID="{656CF11C-C13C-264C-9D74-7D286AEE523F}" presName="textNode" presStyleLbl="bgShp" presStyleIdx="1" presStyleCnt="3"/>
      <dgm:spPr/>
      <dgm:t>
        <a:bodyPr/>
        <a:lstStyle/>
        <a:p>
          <a:endParaRPr lang="en-US"/>
        </a:p>
      </dgm:t>
    </dgm:pt>
    <dgm:pt modelId="{0EE48E96-2756-C241-9C31-0AC4C438A444}" type="pres">
      <dgm:prSet presAssocID="{656CF11C-C13C-264C-9D74-7D286AEE523F}" presName="compChildNode" presStyleCnt="0"/>
      <dgm:spPr/>
      <dgm:t>
        <a:bodyPr/>
        <a:lstStyle/>
        <a:p>
          <a:endParaRPr lang="en-US"/>
        </a:p>
      </dgm:t>
    </dgm:pt>
    <dgm:pt modelId="{16DF1B8E-7942-AC4B-B813-1C6CF68868D7}" type="pres">
      <dgm:prSet presAssocID="{656CF11C-C13C-264C-9D74-7D286AEE523F}" presName="theInnerList" presStyleCnt="0"/>
      <dgm:spPr/>
      <dgm:t>
        <a:bodyPr/>
        <a:lstStyle/>
        <a:p>
          <a:endParaRPr lang="en-US"/>
        </a:p>
      </dgm:t>
    </dgm:pt>
    <dgm:pt modelId="{CCEB16C6-D7F8-CD41-A353-E7664FE7810D}" type="pres">
      <dgm:prSet presAssocID="{16EDC5DA-A50E-BA44-B76A-BC4A1054ED30}" presName="childNode" presStyleLbl="node1" presStyleIdx="5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1ECE93-47EA-F849-925A-02F8D2F95182}" type="pres">
      <dgm:prSet presAssocID="{16EDC5DA-A50E-BA44-B76A-BC4A1054ED30}" presName="aSpace2" presStyleCnt="0"/>
      <dgm:spPr/>
      <dgm:t>
        <a:bodyPr/>
        <a:lstStyle/>
        <a:p>
          <a:endParaRPr lang="en-US"/>
        </a:p>
      </dgm:t>
    </dgm:pt>
    <dgm:pt modelId="{A89C7632-C3CD-CB4E-9489-8CCC4679E2D4}" type="pres">
      <dgm:prSet presAssocID="{FEFA2648-BC62-8447-9E91-4CC8ACFEAD8F}" presName="childNode" presStyleLbl="node1" presStyleIdx="6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F4A0B6-5D20-AB43-A7E0-A29B148C8F7E}" type="pres">
      <dgm:prSet presAssocID="{FEFA2648-BC62-8447-9E91-4CC8ACFEAD8F}" presName="aSpace2" presStyleCnt="0"/>
      <dgm:spPr/>
      <dgm:t>
        <a:bodyPr/>
        <a:lstStyle/>
        <a:p>
          <a:endParaRPr lang="en-US"/>
        </a:p>
      </dgm:t>
    </dgm:pt>
    <dgm:pt modelId="{A94C8592-8CF2-8749-95A9-B76204FB5581}" type="pres">
      <dgm:prSet presAssocID="{C01E1C08-A8B7-CE4E-81CA-238B35150E5C}" presName="childNode" presStyleLbl="node1" presStyleIdx="7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DB00EB-A255-D844-8C57-70697B360A26}" type="pres">
      <dgm:prSet presAssocID="{C01E1C08-A8B7-CE4E-81CA-238B35150E5C}" presName="aSpace2" presStyleCnt="0"/>
      <dgm:spPr/>
      <dgm:t>
        <a:bodyPr/>
        <a:lstStyle/>
        <a:p>
          <a:endParaRPr lang="en-US"/>
        </a:p>
      </dgm:t>
    </dgm:pt>
    <dgm:pt modelId="{F453633F-68BB-A442-98D9-78C33171EC32}" type="pres">
      <dgm:prSet presAssocID="{D06BDAD0-0812-ED4D-B9EB-F632C3E96A62}" presName="childNode" presStyleLbl="node1" presStyleIdx="8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366EE7-04D4-9346-BE35-7F30F1A40539}" type="pres">
      <dgm:prSet presAssocID="{656CF11C-C13C-264C-9D74-7D286AEE523F}" presName="aSpace" presStyleCnt="0"/>
      <dgm:spPr/>
      <dgm:t>
        <a:bodyPr/>
        <a:lstStyle/>
        <a:p>
          <a:endParaRPr lang="en-US"/>
        </a:p>
      </dgm:t>
    </dgm:pt>
    <dgm:pt modelId="{934476B8-29F9-5542-B3A9-CB6F90C4851B}" type="pres">
      <dgm:prSet presAssocID="{70B106C0-F897-5C4E-90A5-E72EEA27B9FE}" presName="compNode" presStyleCnt="0"/>
      <dgm:spPr/>
      <dgm:t>
        <a:bodyPr/>
        <a:lstStyle/>
        <a:p>
          <a:endParaRPr lang="en-US"/>
        </a:p>
      </dgm:t>
    </dgm:pt>
    <dgm:pt modelId="{A2801320-5A4C-2B4A-92F7-91AF4E937D9F}" type="pres">
      <dgm:prSet presAssocID="{70B106C0-F897-5C4E-90A5-E72EEA27B9FE}" presName="aNode" presStyleLbl="bgShp" presStyleIdx="2" presStyleCnt="3"/>
      <dgm:spPr/>
      <dgm:t>
        <a:bodyPr/>
        <a:lstStyle/>
        <a:p>
          <a:endParaRPr lang="en-US"/>
        </a:p>
      </dgm:t>
    </dgm:pt>
    <dgm:pt modelId="{3038CB42-137F-E44E-BEEA-E0BFD0A6CF5E}" type="pres">
      <dgm:prSet presAssocID="{70B106C0-F897-5C4E-90A5-E72EEA27B9FE}" presName="textNode" presStyleLbl="bgShp" presStyleIdx="2" presStyleCnt="3"/>
      <dgm:spPr/>
      <dgm:t>
        <a:bodyPr/>
        <a:lstStyle/>
        <a:p>
          <a:endParaRPr lang="en-US"/>
        </a:p>
      </dgm:t>
    </dgm:pt>
    <dgm:pt modelId="{A6058206-88F8-1348-A950-0FDC3B8DD8C8}" type="pres">
      <dgm:prSet presAssocID="{70B106C0-F897-5C4E-90A5-E72EEA27B9FE}" presName="compChildNode" presStyleCnt="0"/>
      <dgm:spPr/>
      <dgm:t>
        <a:bodyPr/>
        <a:lstStyle/>
        <a:p>
          <a:endParaRPr lang="en-US"/>
        </a:p>
      </dgm:t>
    </dgm:pt>
    <dgm:pt modelId="{9D7C35E6-B67E-2A42-8273-34424F94F8FC}" type="pres">
      <dgm:prSet presAssocID="{70B106C0-F897-5C4E-90A5-E72EEA27B9FE}" presName="theInnerList" presStyleCnt="0"/>
      <dgm:spPr/>
      <dgm:t>
        <a:bodyPr/>
        <a:lstStyle/>
        <a:p>
          <a:endParaRPr lang="en-US"/>
        </a:p>
      </dgm:t>
    </dgm:pt>
    <dgm:pt modelId="{A6936844-184E-4C47-AAFE-4DE7DA23A285}" type="pres">
      <dgm:prSet presAssocID="{80AEC5C9-DF83-EE4D-BD7B-49A8C5A41F29}" presName="childNode" presStyleLbl="node1" presStyleIdx="9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522D65-28CE-5540-8860-E585B756DA97}" type="pres">
      <dgm:prSet presAssocID="{80AEC5C9-DF83-EE4D-BD7B-49A8C5A41F29}" presName="aSpace2" presStyleCnt="0"/>
      <dgm:spPr/>
      <dgm:t>
        <a:bodyPr/>
        <a:lstStyle/>
        <a:p>
          <a:endParaRPr lang="en-US"/>
        </a:p>
      </dgm:t>
    </dgm:pt>
    <dgm:pt modelId="{869A2F6F-2B8B-0046-85B7-40B6AFB5BDB4}" type="pres">
      <dgm:prSet presAssocID="{B807422B-C9CD-BB4B-B428-92B8A414A374}" presName="childNode" presStyleLbl="node1" presStyleIdx="10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D7630-DB13-8343-9C23-EEA5920ABC79}" type="pres">
      <dgm:prSet presAssocID="{B807422B-C9CD-BB4B-B428-92B8A414A374}" presName="aSpace2" presStyleCnt="0"/>
      <dgm:spPr/>
      <dgm:t>
        <a:bodyPr/>
        <a:lstStyle/>
        <a:p>
          <a:endParaRPr lang="en-US"/>
        </a:p>
      </dgm:t>
    </dgm:pt>
    <dgm:pt modelId="{EF623F2C-5776-7C42-BA96-3EA222ED1280}" type="pres">
      <dgm:prSet presAssocID="{B15A73A7-E5C8-E143-B389-234D08C69955}" presName="childNode" presStyleLbl="node1" presStyleIdx="11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E99567-76B1-1C4F-8C51-0BF7BB11705A}" type="pres">
      <dgm:prSet presAssocID="{B15A73A7-E5C8-E143-B389-234D08C69955}" presName="aSpace2" presStyleCnt="0"/>
      <dgm:spPr/>
      <dgm:t>
        <a:bodyPr/>
        <a:lstStyle/>
        <a:p>
          <a:endParaRPr lang="en-US"/>
        </a:p>
      </dgm:t>
    </dgm:pt>
    <dgm:pt modelId="{9B4E39C0-9343-5E44-8461-68E017E5A7AA}" type="pres">
      <dgm:prSet presAssocID="{C662406F-80D9-324F-938B-3476F8872E28}" presName="childNode" presStyleLbl="node1" presStyleIdx="12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567074-19E0-0E41-8635-9B55E1D8780B}" srcId="{6A653556-061D-9D43-A6D6-2927CD523B66}" destId="{BD995817-1C3A-8A43-B1C0-A3D007E5EB68}" srcOrd="4" destOrd="0" parTransId="{F90DF9F8-B0B3-274F-9C3C-07CDE79664C9}" sibTransId="{AFE8A522-6640-A540-ADBC-F60A4D5F2673}"/>
    <dgm:cxn modelId="{4B4817E9-8D32-4995-85F2-1BFF7D37E4A5}" type="presOf" srcId="{D06BDAD0-0812-ED4D-B9EB-F632C3E96A62}" destId="{F453633F-68BB-A442-98D9-78C33171EC32}" srcOrd="0" destOrd="0" presId="urn:microsoft.com/office/officeart/2005/8/layout/lProcess2"/>
    <dgm:cxn modelId="{4FFF7FBF-E4D6-4019-B02E-791139DB6DDD}" type="presOf" srcId="{5AEA641A-0FCC-6448-96B5-D8E17679ADBA}" destId="{5547F623-E81D-484F-BE8C-468622BC7CDB}" srcOrd="0" destOrd="0" presId="urn:microsoft.com/office/officeart/2005/8/layout/lProcess2"/>
    <dgm:cxn modelId="{A3BBB6B8-9AE0-A24C-90D9-6E1E69E92F3D}" srcId="{C8269142-2B6B-6F41-A5F3-82EF5D96D8DC}" destId="{656CF11C-C13C-264C-9D74-7D286AEE523F}" srcOrd="1" destOrd="0" parTransId="{BD7B845C-5373-A944-8B27-7C0C787629C1}" sibTransId="{C3E6EC04-BD98-7345-A9F6-C52848498551}"/>
    <dgm:cxn modelId="{FC67AAB1-BD69-7E48-BAC2-4895C4E349AB}" srcId="{70B106C0-F897-5C4E-90A5-E72EEA27B9FE}" destId="{B15A73A7-E5C8-E143-B389-234D08C69955}" srcOrd="2" destOrd="0" parTransId="{921FAE7D-4A51-B04D-BFA2-3937EA3F00B1}" sibTransId="{D5D573B3-430B-D648-BB3E-4885F469E01B}"/>
    <dgm:cxn modelId="{B7A772CC-7440-4DDD-A726-3677C7E5C964}" type="presOf" srcId="{656CF11C-C13C-264C-9D74-7D286AEE523F}" destId="{D231C516-2A5E-A94C-86D0-7A4A5F8C23AE}" srcOrd="1" destOrd="0" presId="urn:microsoft.com/office/officeart/2005/8/layout/lProcess2"/>
    <dgm:cxn modelId="{645AF06B-1A74-497F-90B2-7E2EFCB9C473}" type="presOf" srcId="{6605433E-B8E2-2341-A78E-DCC438097583}" destId="{66A9BEFD-1D56-E74C-B1A3-B5ECB9779959}" srcOrd="0" destOrd="0" presId="urn:microsoft.com/office/officeart/2005/8/layout/lProcess2"/>
    <dgm:cxn modelId="{B6B976D7-90C0-49EC-BE89-B5B937A333F4}" type="presOf" srcId="{FEFA2648-BC62-8447-9E91-4CC8ACFEAD8F}" destId="{A89C7632-C3CD-CB4E-9489-8CCC4679E2D4}" srcOrd="0" destOrd="0" presId="urn:microsoft.com/office/officeart/2005/8/layout/lProcess2"/>
    <dgm:cxn modelId="{3A7EC61E-28ED-A641-943E-6BBB039E929F}" srcId="{656CF11C-C13C-264C-9D74-7D286AEE523F}" destId="{C01E1C08-A8B7-CE4E-81CA-238B35150E5C}" srcOrd="2" destOrd="0" parTransId="{3EE3ACD0-F2C7-5044-8C59-50D7AF3116F6}" sibTransId="{67571568-445F-6242-B7DA-93BDF65FAC03}"/>
    <dgm:cxn modelId="{69826511-3104-C048-BF99-3F396866CDA2}" srcId="{C8269142-2B6B-6F41-A5F3-82EF5D96D8DC}" destId="{6A653556-061D-9D43-A6D6-2927CD523B66}" srcOrd="0" destOrd="0" parTransId="{AF6FAAED-80B8-B044-BC49-16C443101859}" sibTransId="{D5E48177-D72D-7A45-830F-ACAA57F028B3}"/>
    <dgm:cxn modelId="{33DE82F6-437B-4CBB-A67C-49678963F0AA}" type="presOf" srcId="{80AEC5C9-DF83-EE4D-BD7B-49A8C5A41F29}" destId="{A6936844-184E-4C47-AAFE-4DE7DA23A285}" srcOrd="0" destOrd="0" presId="urn:microsoft.com/office/officeart/2005/8/layout/lProcess2"/>
    <dgm:cxn modelId="{69B6BE6B-C933-4381-8028-3E5DCBC18415}" type="presOf" srcId="{B807422B-C9CD-BB4B-B428-92B8A414A374}" destId="{869A2F6F-2B8B-0046-85B7-40B6AFB5BDB4}" srcOrd="0" destOrd="0" presId="urn:microsoft.com/office/officeart/2005/8/layout/lProcess2"/>
    <dgm:cxn modelId="{842ED139-F271-4A03-B7B3-5A38F7ACCF24}" type="presOf" srcId="{70B106C0-F897-5C4E-90A5-E72EEA27B9FE}" destId="{3038CB42-137F-E44E-BEEA-E0BFD0A6CF5E}" srcOrd="1" destOrd="0" presId="urn:microsoft.com/office/officeart/2005/8/layout/lProcess2"/>
    <dgm:cxn modelId="{24BC5C66-8B4A-BB40-8D72-FDDB2AA1E7E6}" srcId="{6A653556-061D-9D43-A6D6-2927CD523B66}" destId="{A0D7BF35-2E21-BB46-A7D1-AF42979F2DEE}" srcOrd="0" destOrd="0" parTransId="{A16D37C6-D12E-014D-A002-8476E2249C89}" sibTransId="{2359E841-8D36-604B-93F2-8E0532F216F6}"/>
    <dgm:cxn modelId="{B1A03DC2-B502-0440-A631-59731E5BB595}" srcId="{6A653556-061D-9D43-A6D6-2927CD523B66}" destId="{5AEA641A-0FCC-6448-96B5-D8E17679ADBA}" srcOrd="1" destOrd="0" parTransId="{52FE7D42-5B71-B24F-B8A4-21282E6E5E3A}" sibTransId="{5E1D16DD-F513-1445-B3A9-38722AF1C189}"/>
    <dgm:cxn modelId="{47B426B9-FC8A-4F4B-9E4A-6B9896E36197}" type="presOf" srcId="{B15A73A7-E5C8-E143-B389-234D08C69955}" destId="{EF623F2C-5776-7C42-BA96-3EA222ED1280}" srcOrd="0" destOrd="0" presId="urn:microsoft.com/office/officeart/2005/8/layout/lProcess2"/>
    <dgm:cxn modelId="{894BF164-D67B-564F-AA53-73D0ACEFCF41}" srcId="{6A653556-061D-9D43-A6D6-2927CD523B66}" destId="{6605433E-B8E2-2341-A78E-DCC438097583}" srcOrd="3" destOrd="0" parTransId="{0014E593-4DFA-CF4B-9E66-F302CC1F1561}" sibTransId="{F296CCB9-0FEC-0941-B2AA-6EB5036DE5E4}"/>
    <dgm:cxn modelId="{BE0A2481-1974-4147-92BD-A1D4427F846A}" srcId="{656CF11C-C13C-264C-9D74-7D286AEE523F}" destId="{16EDC5DA-A50E-BA44-B76A-BC4A1054ED30}" srcOrd="0" destOrd="0" parTransId="{314A6CC1-285C-574B-B236-6C5756F4A535}" sibTransId="{420FEE1E-6AF7-9C4E-A901-955C5950C493}"/>
    <dgm:cxn modelId="{CD5A0B03-C737-4304-920F-56E08CA41D4D}" type="presOf" srcId="{C8269142-2B6B-6F41-A5F3-82EF5D96D8DC}" destId="{B33EFE89-433D-6F44-90CB-7E4AF194BA56}" srcOrd="0" destOrd="0" presId="urn:microsoft.com/office/officeart/2005/8/layout/lProcess2"/>
    <dgm:cxn modelId="{072221DA-B70D-4728-B382-0EC618659018}" type="presOf" srcId="{656CF11C-C13C-264C-9D74-7D286AEE523F}" destId="{F1A3CAA5-C7A4-9A40-9049-5A6838BAB039}" srcOrd="0" destOrd="0" presId="urn:microsoft.com/office/officeart/2005/8/layout/lProcess2"/>
    <dgm:cxn modelId="{818DA008-43F7-6740-A898-83301AA6E9D2}" srcId="{70B106C0-F897-5C4E-90A5-E72EEA27B9FE}" destId="{B807422B-C9CD-BB4B-B428-92B8A414A374}" srcOrd="1" destOrd="0" parTransId="{A58CC354-EA2F-464B-A17C-1EE92089241F}" sibTransId="{3F493A6D-1A5E-FE4C-838E-5B3D4E9D5A38}"/>
    <dgm:cxn modelId="{298C3B2A-F7A8-452D-97BF-A57CA38957A1}" type="presOf" srcId="{16EDC5DA-A50E-BA44-B76A-BC4A1054ED30}" destId="{CCEB16C6-D7F8-CD41-A353-E7664FE7810D}" srcOrd="0" destOrd="0" presId="urn:microsoft.com/office/officeart/2005/8/layout/lProcess2"/>
    <dgm:cxn modelId="{DE210012-3591-124F-A4D7-1253092E8D05}" srcId="{656CF11C-C13C-264C-9D74-7D286AEE523F}" destId="{D06BDAD0-0812-ED4D-B9EB-F632C3E96A62}" srcOrd="3" destOrd="0" parTransId="{0EF48502-806C-B94D-882F-2345BEFC563D}" sibTransId="{691C7FAF-F9CC-2642-80EE-DA2B7DCAA512}"/>
    <dgm:cxn modelId="{F4867291-7F6B-4EF4-9521-02301ED1A523}" type="presOf" srcId="{BD995817-1C3A-8A43-B1C0-A3D007E5EB68}" destId="{30221CC3-8E2F-8648-9E01-91BCE83BFB5E}" srcOrd="0" destOrd="0" presId="urn:microsoft.com/office/officeart/2005/8/layout/lProcess2"/>
    <dgm:cxn modelId="{6DB4F361-3FED-4ED8-8A91-9AB5751425CE}" type="presOf" srcId="{6A653556-061D-9D43-A6D6-2927CD523B66}" destId="{78562BE1-B607-EE41-88E1-B5214349A550}" srcOrd="0" destOrd="0" presId="urn:microsoft.com/office/officeart/2005/8/layout/lProcess2"/>
    <dgm:cxn modelId="{81B313EF-9997-3949-89A7-F0047332CEAB}" srcId="{C8269142-2B6B-6F41-A5F3-82EF5D96D8DC}" destId="{70B106C0-F897-5C4E-90A5-E72EEA27B9FE}" srcOrd="2" destOrd="0" parTransId="{FD7509F8-0F5B-5A41-9F8E-3F38266464B4}" sibTransId="{A95F6E6A-F578-DD4F-8F69-E0298898E14C}"/>
    <dgm:cxn modelId="{F8EC492C-703E-4EE4-8E31-23BA89A58E00}" type="presOf" srcId="{6A653556-061D-9D43-A6D6-2927CD523B66}" destId="{3A205042-E08C-6D46-907A-FD52F5E7AA11}" srcOrd="1" destOrd="0" presId="urn:microsoft.com/office/officeart/2005/8/layout/lProcess2"/>
    <dgm:cxn modelId="{BAE591DB-92D9-48B1-BC34-EC938F501C2D}" type="presOf" srcId="{ECC25DA8-BE1C-E14D-81F6-0E0069B427B5}" destId="{3EDBE70F-50EA-9E41-BB4B-D9FF4405B40F}" srcOrd="0" destOrd="0" presId="urn:microsoft.com/office/officeart/2005/8/layout/lProcess2"/>
    <dgm:cxn modelId="{9757E7B5-6345-5041-A0A4-1542CB1DD3F4}" srcId="{656CF11C-C13C-264C-9D74-7D286AEE523F}" destId="{FEFA2648-BC62-8447-9E91-4CC8ACFEAD8F}" srcOrd="1" destOrd="0" parTransId="{5060630B-DA7B-1D46-924E-0E522C73B83D}" sibTransId="{71A14800-838B-324B-9F04-8E265D12D204}"/>
    <dgm:cxn modelId="{6C286305-C8C0-4F58-8ADE-F7FDF6D659D1}" type="presOf" srcId="{A0D7BF35-2E21-BB46-A7D1-AF42979F2DEE}" destId="{EDCAA05D-14BE-AB41-A78D-40DF96FAABC0}" srcOrd="0" destOrd="0" presId="urn:microsoft.com/office/officeart/2005/8/layout/lProcess2"/>
    <dgm:cxn modelId="{58E70CAC-B9F2-4D3C-9972-C1C156D44641}" type="presOf" srcId="{70B106C0-F897-5C4E-90A5-E72EEA27B9FE}" destId="{A2801320-5A4C-2B4A-92F7-91AF4E937D9F}" srcOrd="0" destOrd="0" presId="urn:microsoft.com/office/officeart/2005/8/layout/lProcess2"/>
    <dgm:cxn modelId="{DFCAFF57-ADF3-4265-ACB2-51D7C51EC57E}" type="presOf" srcId="{C01E1C08-A8B7-CE4E-81CA-238B35150E5C}" destId="{A94C8592-8CF2-8749-95A9-B76204FB5581}" srcOrd="0" destOrd="0" presId="urn:microsoft.com/office/officeart/2005/8/layout/lProcess2"/>
    <dgm:cxn modelId="{11045D8F-B0EF-4B1B-9E89-8449FE90470D}" type="presOf" srcId="{C662406F-80D9-324F-938B-3476F8872E28}" destId="{9B4E39C0-9343-5E44-8461-68E017E5A7AA}" srcOrd="0" destOrd="0" presId="urn:microsoft.com/office/officeart/2005/8/layout/lProcess2"/>
    <dgm:cxn modelId="{0F0E6DE1-3A9D-0543-B1B2-34DD891F86F3}" srcId="{70B106C0-F897-5C4E-90A5-E72EEA27B9FE}" destId="{80AEC5C9-DF83-EE4D-BD7B-49A8C5A41F29}" srcOrd="0" destOrd="0" parTransId="{65BE9FAF-CF70-334B-9BD9-8B57D2D437D0}" sibTransId="{3922C153-17C0-E242-BA0B-A08A74B5B4DF}"/>
    <dgm:cxn modelId="{A96664AD-6E14-E342-B7CB-694B732E63A7}" srcId="{6A653556-061D-9D43-A6D6-2927CD523B66}" destId="{ECC25DA8-BE1C-E14D-81F6-0E0069B427B5}" srcOrd="2" destOrd="0" parTransId="{B3E405C4-94AF-4E4B-AA9A-3B92AE8E73BE}" sibTransId="{01A35F08-3807-9F4B-B697-21C3DF67DB00}"/>
    <dgm:cxn modelId="{1D6EE549-3FE1-414E-9FAF-3379D5D69D0B}" srcId="{70B106C0-F897-5C4E-90A5-E72EEA27B9FE}" destId="{C662406F-80D9-324F-938B-3476F8872E28}" srcOrd="3" destOrd="0" parTransId="{80A2B484-7DAD-4E43-9838-CBAF197904CC}" sibTransId="{399BE3DE-0EAC-6D4D-BB46-067F96D10260}"/>
    <dgm:cxn modelId="{D1D28F81-2FB2-4DD4-8A1E-AD227F35FDDB}" type="presParOf" srcId="{B33EFE89-433D-6F44-90CB-7E4AF194BA56}" destId="{A4CEC810-4A27-1547-9DB6-C6757229C6DC}" srcOrd="0" destOrd="0" presId="urn:microsoft.com/office/officeart/2005/8/layout/lProcess2"/>
    <dgm:cxn modelId="{05FD7973-72DB-4E22-9D1C-4435B9156F65}" type="presParOf" srcId="{A4CEC810-4A27-1547-9DB6-C6757229C6DC}" destId="{78562BE1-B607-EE41-88E1-B5214349A550}" srcOrd="0" destOrd="0" presId="urn:microsoft.com/office/officeart/2005/8/layout/lProcess2"/>
    <dgm:cxn modelId="{35C7E321-C153-4DB1-AEDB-2AEB825618AF}" type="presParOf" srcId="{A4CEC810-4A27-1547-9DB6-C6757229C6DC}" destId="{3A205042-E08C-6D46-907A-FD52F5E7AA11}" srcOrd="1" destOrd="0" presId="urn:microsoft.com/office/officeart/2005/8/layout/lProcess2"/>
    <dgm:cxn modelId="{57558419-D188-42D3-82A0-1344CE20E6C0}" type="presParOf" srcId="{A4CEC810-4A27-1547-9DB6-C6757229C6DC}" destId="{177AF256-C7A9-3248-8607-52ED9FA382F2}" srcOrd="2" destOrd="0" presId="urn:microsoft.com/office/officeart/2005/8/layout/lProcess2"/>
    <dgm:cxn modelId="{B26A1F36-1B3A-4196-AAA9-255321ADAA13}" type="presParOf" srcId="{177AF256-C7A9-3248-8607-52ED9FA382F2}" destId="{92527E02-0B5A-8149-94F1-72CB7E1E27D1}" srcOrd="0" destOrd="0" presId="urn:microsoft.com/office/officeart/2005/8/layout/lProcess2"/>
    <dgm:cxn modelId="{9B8752DE-FC0A-42CA-A801-C4702B403FEC}" type="presParOf" srcId="{92527E02-0B5A-8149-94F1-72CB7E1E27D1}" destId="{EDCAA05D-14BE-AB41-A78D-40DF96FAABC0}" srcOrd="0" destOrd="0" presId="urn:microsoft.com/office/officeart/2005/8/layout/lProcess2"/>
    <dgm:cxn modelId="{D2B3AF11-91EB-4D32-B78E-08278AF55159}" type="presParOf" srcId="{92527E02-0B5A-8149-94F1-72CB7E1E27D1}" destId="{D29858E6-2621-E948-A3B1-E214577D4B55}" srcOrd="1" destOrd="0" presId="urn:microsoft.com/office/officeart/2005/8/layout/lProcess2"/>
    <dgm:cxn modelId="{43C19F92-367C-4CD0-A107-AEEA5974CB0C}" type="presParOf" srcId="{92527E02-0B5A-8149-94F1-72CB7E1E27D1}" destId="{5547F623-E81D-484F-BE8C-468622BC7CDB}" srcOrd="2" destOrd="0" presId="urn:microsoft.com/office/officeart/2005/8/layout/lProcess2"/>
    <dgm:cxn modelId="{3887503B-0017-4FF9-83A0-8CCB83E2F42D}" type="presParOf" srcId="{92527E02-0B5A-8149-94F1-72CB7E1E27D1}" destId="{D48A1BBD-82E7-AB4A-B7D2-9C3C2345C845}" srcOrd="3" destOrd="0" presId="urn:microsoft.com/office/officeart/2005/8/layout/lProcess2"/>
    <dgm:cxn modelId="{4DDDF4EB-B6EB-40B5-B24A-DEDBCBC7002A}" type="presParOf" srcId="{92527E02-0B5A-8149-94F1-72CB7E1E27D1}" destId="{3EDBE70F-50EA-9E41-BB4B-D9FF4405B40F}" srcOrd="4" destOrd="0" presId="urn:microsoft.com/office/officeart/2005/8/layout/lProcess2"/>
    <dgm:cxn modelId="{6FF4E5F8-3908-42C4-9134-9EC658E8E866}" type="presParOf" srcId="{92527E02-0B5A-8149-94F1-72CB7E1E27D1}" destId="{4BCD3A2F-3E8F-E040-85FC-A5C1630945B8}" srcOrd="5" destOrd="0" presId="urn:microsoft.com/office/officeart/2005/8/layout/lProcess2"/>
    <dgm:cxn modelId="{86C1F3D9-CFBC-4575-8310-8DAA2B9F740A}" type="presParOf" srcId="{92527E02-0B5A-8149-94F1-72CB7E1E27D1}" destId="{66A9BEFD-1D56-E74C-B1A3-B5ECB9779959}" srcOrd="6" destOrd="0" presId="urn:microsoft.com/office/officeart/2005/8/layout/lProcess2"/>
    <dgm:cxn modelId="{1FB32843-E232-4315-8D19-CB75F51EF988}" type="presParOf" srcId="{92527E02-0B5A-8149-94F1-72CB7E1E27D1}" destId="{366C9C5A-EA68-B241-8EBE-21CA2BC2C2EB}" srcOrd="7" destOrd="0" presId="urn:microsoft.com/office/officeart/2005/8/layout/lProcess2"/>
    <dgm:cxn modelId="{1E2F259A-976F-4A84-B7CE-A3119EF4E8AD}" type="presParOf" srcId="{92527E02-0B5A-8149-94F1-72CB7E1E27D1}" destId="{30221CC3-8E2F-8648-9E01-91BCE83BFB5E}" srcOrd="8" destOrd="0" presId="urn:microsoft.com/office/officeart/2005/8/layout/lProcess2"/>
    <dgm:cxn modelId="{0DCFE47C-ED69-4E30-8C13-BDEE7C63BDFA}" type="presParOf" srcId="{B33EFE89-433D-6F44-90CB-7E4AF194BA56}" destId="{75B31BAC-E608-5140-B696-6A9E5F7AAF96}" srcOrd="1" destOrd="0" presId="urn:microsoft.com/office/officeart/2005/8/layout/lProcess2"/>
    <dgm:cxn modelId="{55FD7895-7C5E-4DED-A593-283CBE02EAA7}" type="presParOf" srcId="{B33EFE89-433D-6F44-90CB-7E4AF194BA56}" destId="{C4BC6B51-9321-E14F-AEF9-45A968C5FFC6}" srcOrd="2" destOrd="0" presId="urn:microsoft.com/office/officeart/2005/8/layout/lProcess2"/>
    <dgm:cxn modelId="{ED2BEB46-8D36-45AA-AC09-E2B7A674B52D}" type="presParOf" srcId="{C4BC6B51-9321-E14F-AEF9-45A968C5FFC6}" destId="{F1A3CAA5-C7A4-9A40-9049-5A6838BAB039}" srcOrd="0" destOrd="0" presId="urn:microsoft.com/office/officeart/2005/8/layout/lProcess2"/>
    <dgm:cxn modelId="{130F6727-0FDA-4BF0-B74E-8E6275BE524E}" type="presParOf" srcId="{C4BC6B51-9321-E14F-AEF9-45A968C5FFC6}" destId="{D231C516-2A5E-A94C-86D0-7A4A5F8C23AE}" srcOrd="1" destOrd="0" presId="urn:microsoft.com/office/officeart/2005/8/layout/lProcess2"/>
    <dgm:cxn modelId="{BE5D44E2-38D1-451F-957E-BA5077507514}" type="presParOf" srcId="{C4BC6B51-9321-E14F-AEF9-45A968C5FFC6}" destId="{0EE48E96-2756-C241-9C31-0AC4C438A444}" srcOrd="2" destOrd="0" presId="urn:microsoft.com/office/officeart/2005/8/layout/lProcess2"/>
    <dgm:cxn modelId="{DFDD3EA1-3701-4824-98C4-A827CA5165E8}" type="presParOf" srcId="{0EE48E96-2756-C241-9C31-0AC4C438A444}" destId="{16DF1B8E-7942-AC4B-B813-1C6CF68868D7}" srcOrd="0" destOrd="0" presId="urn:microsoft.com/office/officeart/2005/8/layout/lProcess2"/>
    <dgm:cxn modelId="{0DEBAE4D-ED7B-45AE-8BDC-3F4F79462EA6}" type="presParOf" srcId="{16DF1B8E-7942-AC4B-B813-1C6CF68868D7}" destId="{CCEB16C6-D7F8-CD41-A353-E7664FE7810D}" srcOrd="0" destOrd="0" presId="urn:microsoft.com/office/officeart/2005/8/layout/lProcess2"/>
    <dgm:cxn modelId="{BEB092A2-011B-458E-97E1-1AE4952E9E91}" type="presParOf" srcId="{16DF1B8E-7942-AC4B-B813-1C6CF68868D7}" destId="{2C1ECE93-47EA-F849-925A-02F8D2F95182}" srcOrd="1" destOrd="0" presId="urn:microsoft.com/office/officeart/2005/8/layout/lProcess2"/>
    <dgm:cxn modelId="{865649A0-6043-45F1-AB65-9BCBF8FADD42}" type="presParOf" srcId="{16DF1B8E-7942-AC4B-B813-1C6CF68868D7}" destId="{A89C7632-C3CD-CB4E-9489-8CCC4679E2D4}" srcOrd="2" destOrd="0" presId="urn:microsoft.com/office/officeart/2005/8/layout/lProcess2"/>
    <dgm:cxn modelId="{9F285A1D-608D-42CD-9E76-78010502E0B6}" type="presParOf" srcId="{16DF1B8E-7942-AC4B-B813-1C6CF68868D7}" destId="{8CF4A0B6-5D20-AB43-A7E0-A29B148C8F7E}" srcOrd="3" destOrd="0" presId="urn:microsoft.com/office/officeart/2005/8/layout/lProcess2"/>
    <dgm:cxn modelId="{A79981AF-22CD-4551-BC10-CF023EAD032F}" type="presParOf" srcId="{16DF1B8E-7942-AC4B-B813-1C6CF68868D7}" destId="{A94C8592-8CF2-8749-95A9-B76204FB5581}" srcOrd="4" destOrd="0" presId="urn:microsoft.com/office/officeart/2005/8/layout/lProcess2"/>
    <dgm:cxn modelId="{4C7A3D74-3A62-4AB8-AA64-401B7CC88812}" type="presParOf" srcId="{16DF1B8E-7942-AC4B-B813-1C6CF68868D7}" destId="{59DB00EB-A255-D844-8C57-70697B360A26}" srcOrd="5" destOrd="0" presId="urn:microsoft.com/office/officeart/2005/8/layout/lProcess2"/>
    <dgm:cxn modelId="{C82513C1-B05B-458F-8825-958375D81D84}" type="presParOf" srcId="{16DF1B8E-7942-AC4B-B813-1C6CF68868D7}" destId="{F453633F-68BB-A442-98D9-78C33171EC32}" srcOrd="6" destOrd="0" presId="urn:microsoft.com/office/officeart/2005/8/layout/lProcess2"/>
    <dgm:cxn modelId="{C6C26228-E2F3-4CCE-92D0-8B216E4596B5}" type="presParOf" srcId="{B33EFE89-433D-6F44-90CB-7E4AF194BA56}" destId="{88366EE7-04D4-9346-BE35-7F30F1A40539}" srcOrd="3" destOrd="0" presId="urn:microsoft.com/office/officeart/2005/8/layout/lProcess2"/>
    <dgm:cxn modelId="{AB7E0AD7-D68C-475B-B02E-C79A1681B342}" type="presParOf" srcId="{B33EFE89-433D-6F44-90CB-7E4AF194BA56}" destId="{934476B8-29F9-5542-B3A9-CB6F90C4851B}" srcOrd="4" destOrd="0" presId="urn:microsoft.com/office/officeart/2005/8/layout/lProcess2"/>
    <dgm:cxn modelId="{4B641165-FAA7-4690-B58A-38203A41F189}" type="presParOf" srcId="{934476B8-29F9-5542-B3A9-CB6F90C4851B}" destId="{A2801320-5A4C-2B4A-92F7-91AF4E937D9F}" srcOrd="0" destOrd="0" presId="urn:microsoft.com/office/officeart/2005/8/layout/lProcess2"/>
    <dgm:cxn modelId="{8850F0C5-9A11-4078-92E6-56A59B836149}" type="presParOf" srcId="{934476B8-29F9-5542-B3A9-CB6F90C4851B}" destId="{3038CB42-137F-E44E-BEEA-E0BFD0A6CF5E}" srcOrd="1" destOrd="0" presId="urn:microsoft.com/office/officeart/2005/8/layout/lProcess2"/>
    <dgm:cxn modelId="{488F842A-A189-4956-8E3D-B112FFEE5E75}" type="presParOf" srcId="{934476B8-29F9-5542-B3A9-CB6F90C4851B}" destId="{A6058206-88F8-1348-A950-0FDC3B8DD8C8}" srcOrd="2" destOrd="0" presId="urn:microsoft.com/office/officeart/2005/8/layout/lProcess2"/>
    <dgm:cxn modelId="{DCA57172-6404-4985-8FD7-CCB9C7B16D26}" type="presParOf" srcId="{A6058206-88F8-1348-A950-0FDC3B8DD8C8}" destId="{9D7C35E6-B67E-2A42-8273-34424F94F8FC}" srcOrd="0" destOrd="0" presId="urn:microsoft.com/office/officeart/2005/8/layout/lProcess2"/>
    <dgm:cxn modelId="{B3A62981-E1DD-4B70-9B2B-440BB84E914F}" type="presParOf" srcId="{9D7C35E6-B67E-2A42-8273-34424F94F8FC}" destId="{A6936844-184E-4C47-AAFE-4DE7DA23A285}" srcOrd="0" destOrd="0" presId="urn:microsoft.com/office/officeart/2005/8/layout/lProcess2"/>
    <dgm:cxn modelId="{79DF42F5-E938-420E-8102-8AC3B9E309D2}" type="presParOf" srcId="{9D7C35E6-B67E-2A42-8273-34424F94F8FC}" destId="{E7522D65-28CE-5540-8860-E585B756DA97}" srcOrd="1" destOrd="0" presId="urn:microsoft.com/office/officeart/2005/8/layout/lProcess2"/>
    <dgm:cxn modelId="{02FA906E-FEE6-45C2-81C5-F6F72F5BF74D}" type="presParOf" srcId="{9D7C35E6-B67E-2A42-8273-34424F94F8FC}" destId="{869A2F6F-2B8B-0046-85B7-40B6AFB5BDB4}" srcOrd="2" destOrd="0" presId="urn:microsoft.com/office/officeart/2005/8/layout/lProcess2"/>
    <dgm:cxn modelId="{7B680BE9-74CE-486E-87E8-85A7B3F40212}" type="presParOf" srcId="{9D7C35E6-B67E-2A42-8273-34424F94F8FC}" destId="{79CD7630-DB13-8343-9C23-EEA5920ABC79}" srcOrd="3" destOrd="0" presId="urn:microsoft.com/office/officeart/2005/8/layout/lProcess2"/>
    <dgm:cxn modelId="{4717EA33-C205-41B8-9598-4C667DD2D2E6}" type="presParOf" srcId="{9D7C35E6-B67E-2A42-8273-34424F94F8FC}" destId="{EF623F2C-5776-7C42-BA96-3EA222ED1280}" srcOrd="4" destOrd="0" presId="urn:microsoft.com/office/officeart/2005/8/layout/lProcess2"/>
    <dgm:cxn modelId="{61F36CF1-2B81-4C36-8988-FBE59BC2D89F}" type="presParOf" srcId="{9D7C35E6-B67E-2A42-8273-34424F94F8FC}" destId="{5EE99567-76B1-1C4F-8C51-0BF7BB11705A}" srcOrd="5" destOrd="0" presId="urn:microsoft.com/office/officeart/2005/8/layout/lProcess2"/>
    <dgm:cxn modelId="{92712E6F-E8AE-4EA9-8550-C2F4EC181EFF}" type="presParOf" srcId="{9D7C35E6-B67E-2A42-8273-34424F94F8FC}" destId="{9B4E39C0-9343-5E44-8461-68E017E5A7AA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62BE1-B607-EE41-88E1-B5214349A550}">
      <dsp:nvSpPr>
        <dsp:cNvPr id="0" name=""/>
        <dsp:cNvSpPr/>
      </dsp:nvSpPr>
      <dsp:spPr>
        <a:xfrm>
          <a:off x="1004" y="0"/>
          <a:ext cx="2611933" cy="3411943"/>
        </a:xfrm>
        <a:prstGeom prst="roundRect">
          <a:avLst>
            <a:gd name="adj" fmla="val 10000"/>
          </a:avLst>
        </a:prstGeom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70000"/>
            </a:lnSpc>
            <a:spcBef>
              <a:spcPct val="0"/>
            </a:spcBef>
            <a:spcAft>
              <a:spcPts val="1200"/>
            </a:spcAft>
            <a:buNone/>
          </a:pPr>
          <a:r>
            <a:rPr lang="es-ES_tradnl" sz="2400" b="1" i="0" kern="1200" noProof="0" dirty="0" smtClean="0">
              <a:solidFill>
                <a:schemeClr val="tx2"/>
              </a:solidFill>
              <a:latin typeface="Calibri"/>
              <a:ea typeface="+mn-ea"/>
              <a:cs typeface="Calibri"/>
            </a:rPr>
            <a:t>Fácil </a:t>
          </a:r>
          <a:br>
            <a:rPr lang="es-ES_tradnl" sz="2400" b="1" i="0" kern="1200" noProof="0" dirty="0" smtClean="0">
              <a:solidFill>
                <a:schemeClr val="tx2"/>
              </a:solidFill>
              <a:latin typeface="Calibri"/>
              <a:ea typeface="+mn-ea"/>
              <a:cs typeface="Calibri"/>
            </a:rPr>
          </a:br>
          <a:r>
            <a:rPr lang="es-ES_tradnl" sz="2400" b="1" i="0" kern="1200" noProof="0" dirty="0" smtClean="0">
              <a:solidFill>
                <a:schemeClr val="tx2"/>
              </a:solidFill>
              <a:latin typeface="Calibri"/>
              <a:ea typeface="+mn-ea"/>
              <a:cs typeface="Calibri"/>
            </a:rPr>
            <a:t>y </a:t>
          </a:r>
          <a:r>
            <a:rPr lang="es-ES" sz="2400" b="1" i="0" kern="1200" noProof="0" dirty="0" smtClean="0">
              <a:solidFill>
                <a:schemeClr val="tx2"/>
              </a:solidFill>
              <a:latin typeface="Calibri"/>
              <a:ea typeface="+mn-ea"/>
              <a:cs typeface="Calibri"/>
            </a:rPr>
            <a:t>automático</a:t>
          </a:r>
          <a:endParaRPr lang="es-ES" sz="2400" b="1" i="0" kern="1200" noProof="0" dirty="0">
            <a:solidFill>
              <a:schemeClr val="tx2"/>
            </a:solidFill>
            <a:latin typeface="Calibri"/>
            <a:ea typeface="+mn-ea"/>
            <a:cs typeface="Calibri"/>
          </a:endParaRPr>
        </a:p>
      </dsp:txBody>
      <dsp:txXfrm>
        <a:off x="1004" y="0"/>
        <a:ext cx="2611933" cy="1023582"/>
      </dsp:txXfrm>
    </dsp:sp>
    <dsp:sp modelId="{EDCAA05D-14BE-AB41-A78D-40DF96FAABC0}">
      <dsp:nvSpPr>
        <dsp:cNvPr id="0" name=""/>
        <dsp:cNvSpPr/>
      </dsp:nvSpPr>
      <dsp:spPr>
        <a:xfrm>
          <a:off x="262197" y="901773"/>
          <a:ext cx="2089546" cy="394714"/>
        </a:xfrm>
        <a:prstGeom prst="roundRect">
          <a:avLst/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 tecnología incremental inteligente elimina la necesidad de realizar copias de seguridad completas.</a:t>
          </a:r>
          <a:endParaRPr lang="es-ES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81465" y="921041"/>
        <a:ext cx="2051010" cy="356178"/>
      </dsp:txXfrm>
    </dsp:sp>
    <dsp:sp modelId="{5547F623-E81D-484F-BE8C-468622BC7CDB}">
      <dsp:nvSpPr>
        <dsp:cNvPr id="0" name=""/>
        <dsp:cNvSpPr/>
      </dsp:nvSpPr>
      <dsp:spPr>
        <a:xfrm>
          <a:off x="262197" y="1357213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Las copias de seguridad con ajuste automático “proactivo” maximizan los recursos.</a:t>
          </a:r>
          <a:endParaRPr lang="es-ES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73758" y="1368774"/>
        <a:ext cx="2066424" cy="371592"/>
      </dsp:txXfrm>
    </dsp:sp>
    <dsp:sp modelId="{3EDBE70F-50EA-9E41-BB4B-D9FF4405B40F}">
      <dsp:nvSpPr>
        <dsp:cNvPr id="0" name=""/>
        <dsp:cNvSpPr/>
      </dsp:nvSpPr>
      <dsp:spPr>
        <a:xfrm>
          <a:off x="262197" y="1812652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El acondicionamiento de disco automatizado elimina los archivos desfasados.</a:t>
          </a:r>
          <a:endParaRPr lang="es-ES" sz="9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73758" y="1824213"/>
        <a:ext cx="2066424" cy="371592"/>
      </dsp:txXfrm>
    </dsp:sp>
    <dsp:sp modelId="{66A9BEFD-1D56-E74C-B1A3-B5ECB9779959}">
      <dsp:nvSpPr>
        <dsp:cNvPr id="0" name=""/>
        <dsp:cNvSpPr/>
      </dsp:nvSpPr>
      <dsp:spPr>
        <a:xfrm>
          <a:off x="262197" y="2268092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 desduplicación a nivel de archivo ahorra tiempo y espacio de almacenamiento.</a:t>
          </a:r>
          <a:endParaRPr lang="es-ES" sz="9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73758" y="2279653"/>
        <a:ext cx="2066424" cy="371592"/>
      </dsp:txXfrm>
    </dsp:sp>
    <dsp:sp modelId="{30221CC3-8E2F-8648-9E01-91BCE83BFB5E}">
      <dsp:nvSpPr>
        <dsp:cNvPr id="0" name=""/>
        <dsp:cNvSpPr/>
      </dsp:nvSpPr>
      <dsp:spPr>
        <a:xfrm>
          <a:off x="262197" y="2723531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 detección e inicio de sesión automáticos del cliente aseguran la protección.</a:t>
          </a:r>
          <a:endParaRPr lang="es-ES" sz="9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73758" y="2735092"/>
        <a:ext cx="2066424" cy="371592"/>
      </dsp:txXfrm>
    </dsp:sp>
    <dsp:sp modelId="{F1A3CAA5-C7A4-9A40-9049-5A6838BAB039}">
      <dsp:nvSpPr>
        <dsp:cNvPr id="0" name=""/>
        <dsp:cNvSpPr/>
      </dsp:nvSpPr>
      <dsp:spPr>
        <a:xfrm>
          <a:off x="2808833" y="0"/>
          <a:ext cx="2611933" cy="3411943"/>
        </a:xfrm>
        <a:prstGeom prst="roundRect">
          <a:avLst>
            <a:gd name="adj" fmla="val 10000"/>
          </a:avLst>
        </a:prstGeom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i="0" kern="120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Potente</a:t>
          </a:r>
          <a:r>
            <a:rPr lang="es-ES_tradnl" sz="2400" b="1" i="0" kern="120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 </a:t>
          </a:r>
          <a:br>
            <a:rPr lang="es-ES_tradnl" sz="2400" b="1" i="0" kern="120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</a:br>
          <a:r>
            <a:rPr lang="es-ES_tradnl" sz="2400" b="1" i="0" kern="120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y flexible</a:t>
          </a:r>
          <a:endParaRPr lang="es-ES_tradnl" sz="2400" b="1" i="0" kern="1200" noProof="0" dirty="0">
            <a:solidFill>
              <a:srgbClr val="D30028"/>
            </a:solidFill>
            <a:latin typeface="Calibri"/>
            <a:ea typeface="+mn-ea"/>
            <a:cs typeface="Calibri"/>
          </a:endParaRPr>
        </a:p>
      </dsp:txBody>
      <dsp:txXfrm>
        <a:off x="2808833" y="0"/>
        <a:ext cx="2611933" cy="1023582"/>
      </dsp:txXfrm>
    </dsp:sp>
    <dsp:sp modelId="{CCEB16C6-D7F8-CD41-A353-E7664FE7810D}">
      <dsp:nvSpPr>
        <dsp:cNvPr id="0" name=""/>
        <dsp:cNvSpPr/>
      </dsp:nvSpPr>
      <dsp:spPr>
        <a:xfrm>
          <a:off x="3070026" y="901185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Compatible con disco, NAS, almacenamiento de nube </a:t>
          </a:r>
          <a:r>
            <a:rPr lang="es-ES" sz="900" b="0" i="0" kern="1200" noProof="0" dirty="0" err="1" smtClean="0">
              <a:solidFill>
                <a:srgbClr val="000000"/>
              </a:solidFill>
              <a:latin typeface="Calibri"/>
              <a:ea typeface="+mn-ea"/>
              <a:cs typeface="Calibri"/>
            </a:rPr>
            <a:t>WebDAV</a:t>
          </a:r>
          <a:r>
            <a:rPr lang="es-ES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, unidades y bibliotecas de cinta, así como unidades flash.</a:t>
          </a:r>
          <a:endParaRPr lang="es-ES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3084584" y="915743"/>
        <a:ext cx="2060430" cy="467931"/>
      </dsp:txXfrm>
    </dsp:sp>
    <dsp:sp modelId="{A89C7632-C3CD-CB4E-9489-8CCC4679E2D4}">
      <dsp:nvSpPr>
        <dsp:cNvPr id="0" name=""/>
        <dsp:cNvSpPr/>
      </dsp:nvSpPr>
      <dsp:spPr>
        <a:xfrm>
          <a:off x="3070026" y="1474701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Protege equipos con Mac, Windows </a:t>
          </a:r>
          <a:br>
            <a:rPr lang="es-ES" sz="9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</a:br>
          <a:r>
            <a:rPr lang="es-ES" sz="9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y Linux.</a:t>
          </a:r>
          <a:endParaRPr lang="es-ES" sz="9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3084584" y="1489259"/>
        <a:ext cx="2060430" cy="467931"/>
      </dsp:txXfrm>
    </dsp:sp>
    <dsp:sp modelId="{A94C8592-8CF2-8749-95A9-B76204FB5581}">
      <dsp:nvSpPr>
        <dsp:cNvPr id="0" name=""/>
        <dsp:cNvSpPr/>
      </dsp:nvSpPr>
      <dsp:spPr>
        <a:xfrm>
          <a:off x="3070026" y="2048218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Realiza hasta 16 operaciones simultáneamente.</a:t>
          </a:r>
          <a:endParaRPr lang="es-ES" sz="9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3084584" y="2062776"/>
        <a:ext cx="2060430" cy="467931"/>
      </dsp:txXfrm>
    </dsp:sp>
    <dsp:sp modelId="{F453633F-68BB-A442-98D9-78C33171EC32}">
      <dsp:nvSpPr>
        <dsp:cNvPr id="0" name=""/>
        <dsp:cNvSpPr/>
      </dsp:nvSpPr>
      <dsp:spPr>
        <a:xfrm>
          <a:off x="3070026" y="2621734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Gestión remota de varios servidores de Retrospect.</a:t>
          </a:r>
          <a:endParaRPr lang="es-ES" sz="9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3084584" y="2636292"/>
        <a:ext cx="2060430" cy="467931"/>
      </dsp:txXfrm>
    </dsp:sp>
    <dsp:sp modelId="{A2801320-5A4C-2B4A-92F7-91AF4E937D9F}">
      <dsp:nvSpPr>
        <dsp:cNvPr id="0" name=""/>
        <dsp:cNvSpPr/>
      </dsp:nvSpPr>
      <dsp:spPr>
        <a:xfrm>
          <a:off x="5616661" y="0"/>
          <a:ext cx="2611933" cy="3411943"/>
        </a:xfrm>
        <a:prstGeom prst="roundRect">
          <a:avLst>
            <a:gd name="adj" fmla="val 10000"/>
          </a:avLst>
        </a:prstGeom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i="0" kern="120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Fiable y seguro</a:t>
          </a:r>
          <a:endParaRPr lang="es-ES_tradnl" sz="2400" b="1" i="0" kern="1200" noProof="0" dirty="0">
            <a:solidFill>
              <a:srgbClr val="D30028"/>
            </a:solidFill>
            <a:latin typeface="Calibri"/>
            <a:ea typeface="+mn-ea"/>
            <a:cs typeface="Calibri"/>
          </a:endParaRPr>
        </a:p>
      </dsp:txBody>
      <dsp:txXfrm>
        <a:off x="5616661" y="0"/>
        <a:ext cx="2611933" cy="1023582"/>
      </dsp:txXfrm>
    </dsp:sp>
    <dsp:sp modelId="{A6936844-184E-4C47-AAFE-4DE7DA23A285}">
      <dsp:nvSpPr>
        <dsp:cNvPr id="0" name=""/>
        <dsp:cNvSpPr/>
      </dsp:nvSpPr>
      <dsp:spPr>
        <a:xfrm>
          <a:off x="5877855" y="901185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Restauraciones perfectas en todo momento con punto en el tiempo, desde archivos individuales hasta volúmenes completos.</a:t>
          </a:r>
          <a:endParaRPr lang="es-ES" sz="9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5892413" y="915743"/>
        <a:ext cx="2060430" cy="467931"/>
      </dsp:txXfrm>
    </dsp:sp>
    <dsp:sp modelId="{869A2F6F-2B8B-0046-85B7-40B6AFB5BDB4}">
      <dsp:nvSpPr>
        <dsp:cNvPr id="0" name=""/>
        <dsp:cNvSpPr/>
      </dsp:nvSpPr>
      <dsp:spPr>
        <a:xfrm>
          <a:off x="5877855" y="1474701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Para una mayor fiabilidad, mantiene de un modo sencillo varios destinos de copia de seguridad independientes.</a:t>
          </a:r>
          <a:endParaRPr lang="es-ES" sz="9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5892413" y="1489259"/>
        <a:ext cx="2060430" cy="467931"/>
      </dsp:txXfrm>
    </dsp:sp>
    <dsp:sp modelId="{EF623F2C-5776-7C42-BA96-3EA222ED1280}">
      <dsp:nvSpPr>
        <dsp:cNvPr id="0" name=""/>
        <dsp:cNvSpPr/>
      </dsp:nvSpPr>
      <dsp:spPr>
        <a:xfrm>
          <a:off x="5877855" y="2048218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Varios niveles de cifrado protegen los datos copiados y aseguran la comunicación segura de la red.</a:t>
          </a:r>
          <a:endParaRPr lang="es-ES" sz="9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5892413" y="2062776"/>
        <a:ext cx="2060430" cy="467931"/>
      </dsp:txXfrm>
    </dsp:sp>
    <dsp:sp modelId="{9B4E39C0-9343-5E44-8461-68E017E5A7AA}">
      <dsp:nvSpPr>
        <dsp:cNvPr id="0" name=""/>
        <dsp:cNvSpPr/>
      </dsp:nvSpPr>
      <dsp:spPr>
        <a:xfrm>
          <a:off x="5877855" y="2621734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Retrospect ha sido creado a lo largo de más de dos décadas de experiencia con el almacenamiento y las redes de Mac OS.</a:t>
          </a:r>
          <a:endParaRPr lang="es-ES" sz="9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5892413" y="2636292"/>
        <a:ext cx="2060430" cy="467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875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71A277B-3792-492D-A1C8-8E5E26B033DB}" type="datetimeFigureOut">
              <a:rPr lang="en-US"/>
              <a:pPr>
                <a:defRPr/>
              </a:pPr>
              <a:t>1/26/12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875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09CECD3-9695-4E22-8395-1C2AC312A2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75051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875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45C6A97-9D7C-44AA-81B2-F93511D2579C}" type="datetimeFigureOut">
              <a:rPr lang="en-US"/>
              <a:pPr>
                <a:defRPr/>
              </a:pPr>
              <a:t>1/26/12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1250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7" tIns="46554" rIns="93107" bIns="4655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1663"/>
            <a:ext cx="5607050" cy="4179887"/>
          </a:xfrm>
          <a:prstGeom prst="rect">
            <a:avLst/>
          </a:prstGeom>
        </p:spPr>
        <p:txBody>
          <a:bodyPr vert="horz" lIns="93107" tIns="46554" rIns="93107" bIns="4655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875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2A0AAE7-287F-46BC-A10E-5CD63D2746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11942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fld id="{4D719215-CDED-4357-BACC-7F3E0CBDA8DA}" type="datetime1">
              <a:rPr lang="en-US" sz="1200" b="0" i="0">
                <a:latin typeface="Calibri"/>
                <a:ea typeface="+mn-ea"/>
                <a:cs typeface="+mn-cs"/>
              </a:rPr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t>1/26/12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fld id="{42A0AAE7-287F-46BC-A10E-5CD63D2746F3}" type="slidenum">
              <a:rPr lang="en-US" sz="1200" b="0" i="0">
                <a:latin typeface="Calibri"/>
                <a:ea typeface="+mn-ea"/>
                <a:cs typeface="+mn-cs"/>
              </a:rPr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9575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27" y="4412328"/>
            <a:ext cx="5605172" cy="4178886"/>
          </a:xfrm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7988" y="695325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xfrm>
            <a:off x="701027" y="4412328"/>
            <a:ext cx="5605172" cy="4180423"/>
          </a:xfrm>
          <a:noFill/>
          <a:ln/>
        </p:spPr>
        <p:txBody>
          <a:bodyPr lIns="91359" tIns="45680" rIns="91359" bIns="45680"/>
          <a:lstStyle/>
          <a:p>
            <a:endParaRPr lang="en-US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32772" name="Slide Number Placeholder 3"/>
          <p:cNvSpPr txBox="1">
            <a:spLocks noGrp="1"/>
          </p:cNvSpPr>
          <p:nvPr/>
        </p:nvSpPr>
        <p:spPr bwMode="auto">
          <a:xfrm>
            <a:off x="3968936" y="8821583"/>
            <a:ext cx="3036769" cy="46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9" tIns="45680" rIns="91359" bIns="45680" anchor="b"/>
          <a:lstStyle/>
          <a:p>
            <a:pPr algn="r" defTabSz="912956"/>
            <a:fld id="{FDFB0E6A-C02A-4DD4-B764-24C9FDC7F2AA}" type="slidenum">
              <a:rPr lang="en-US" sz="1200">
                <a:latin typeface="Arial" pitchFamily="34" charset="0"/>
              </a:rPr>
              <a:pPr algn="r" defTabSz="912956"/>
              <a:t>6</a:t>
            </a:fld>
            <a:endParaRPr lang="en-US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7988" y="695325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xfrm>
            <a:off x="701027" y="4412328"/>
            <a:ext cx="5605172" cy="4180423"/>
          </a:xfrm>
          <a:noFill/>
          <a:ln/>
        </p:spPr>
        <p:txBody>
          <a:bodyPr lIns="91359" tIns="45680" rIns="91359" bIns="45680"/>
          <a:lstStyle/>
          <a:p>
            <a:r>
              <a:rPr lang="en-US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sym typeface="Arial" pitchFamily="34" charset="0"/>
              </a:rPr>
              <a:t>Apoyamos el canal, no las ventas directas, recompensamos... Comisiones, descuentos, llamadas al extranjero, llamadas de ayuda, ayuda técnica, ayuda necesaria para cerrar ventas</a:t>
            </a:r>
          </a:p>
        </p:txBody>
      </p:sp>
      <p:sp>
        <p:nvSpPr>
          <p:cNvPr id="34820" name="Slide Number Placeholder 3"/>
          <p:cNvSpPr txBox="1">
            <a:spLocks noGrp="1"/>
          </p:cNvSpPr>
          <p:nvPr/>
        </p:nvSpPr>
        <p:spPr bwMode="auto">
          <a:xfrm>
            <a:off x="3968936" y="8821583"/>
            <a:ext cx="3036769" cy="46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9" tIns="45680" rIns="91359" bIns="45680" anchor="b"/>
          <a:lstStyle/>
          <a:p>
            <a:pPr algn="r" defTabSz="912956"/>
            <a:fld id="{FDAAB7D3-C97A-4B3C-BE5F-A5F6E828F1F4}" type="slidenum">
              <a:rPr lang="en-US" sz="1200">
                <a:latin typeface="Arial" pitchFamily="34" charset="0"/>
              </a:rPr>
              <a:pPr algn="r" defTabSz="912956"/>
              <a:t>17</a:t>
            </a:fld>
            <a:endParaRPr lang="en-US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 txBox="1">
            <a:spLocks noGrp="1" noChangeArrowheads="1"/>
          </p:cNvSpPr>
          <p:nvPr/>
        </p:nvSpPr>
        <p:spPr bwMode="auto">
          <a:xfrm>
            <a:off x="3968936" y="8821583"/>
            <a:ext cx="3036769" cy="46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88" tIns="46544" rIns="93088" bIns="46544" anchor="b"/>
          <a:lstStyle/>
          <a:p>
            <a:pPr algn="r" defTabSz="928248"/>
            <a:fld id="{C8070747-E7A4-4E1E-89A2-9BDD92300E34}" type="slidenum">
              <a:rPr lang="en-US" sz="1200">
                <a:latin typeface="Arial" pitchFamily="34" charset="0"/>
              </a:rPr>
              <a:pPr algn="r" defTabSz="928248"/>
              <a:t>18</a:t>
            </a:fld>
            <a:endParaRPr lang="en-US" sz="1200">
              <a:latin typeface="Arial" pitchFamily="34" charset="0"/>
            </a:endParaRPr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968936" y="8821583"/>
            <a:ext cx="3036769" cy="46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88" tIns="46544" rIns="93088" bIns="46544" anchor="b"/>
          <a:lstStyle/>
          <a:p>
            <a:pPr algn="r" defTabSz="928248"/>
            <a:fld id="{90C8EC90-3693-4F3B-A41F-01D3ED45B499}" type="slidenum">
              <a:rPr lang="en-US" sz="1200">
                <a:latin typeface="Arial" pitchFamily="34" charset="0"/>
              </a:rPr>
              <a:pPr algn="r" defTabSz="928248"/>
              <a:t>18</a:t>
            </a:fld>
            <a:endParaRPr lang="en-US" sz="1200">
              <a:latin typeface="Arial" pitchFamily="34" charset="0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46238" y="695325"/>
            <a:ext cx="3717925" cy="2092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9291" y="3017830"/>
            <a:ext cx="6228644" cy="5805289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ppt_art_las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13623"/>
            <a:ext cx="6416675" cy="9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2010 Rovi Corporation. Confidencial de la empresa.</a:t>
            </a:r>
          </a:p>
        </p:txBody>
      </p:sp>
      <p:grpSp>
        <p:nvGrpSpPr>
          <p:cNvPr id="2" name="Group 14"/>
          <p:cNvGrpSpPr>
            <a:grpSpLocks noChangeAspect="1"/>
          </p:cNvGrpSpPr>
          <p:nvPr/>
        </p:nvGrpSpPr>
        <p:grpSpPr bwMode="auto">
          <a:xfrm>
            <a:off x="7777164" y="4567237"/>
            <a:ext cx="1023937" cy="404813"/>
            <a:chOff x="3822" y="1080"/>
            <a:chExt cx="2979" cy="1560"/>
          </a:xfrm>
        </p:grpSpPr>
        <p:sp>
          <p:nvSpPr>
            <p:cNvPr id="7" name="Freeform 15"/>
            <p:cNvSpPr>
              <a:spLocks noChangeAspect="1"/>
            </p:cNvSpPr>
            <p:nvPr/>
          </p:nvSpPr>
          <p:spPr bwMode="gray">
            <a:xfrm>
              <a:off x="6293" y="1745"/>
              <a:ext cx="485" cy="881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Freeform 16"/>
            <p:cNvSpPr>
              <a:spLocks noChangeAspect="1"/>
            </p:cNvSpPr>
            <p:nvPr/>
          </p:nvSpPr>
          <p:spPr bwMode="gray">
            <a:xfrm>
              <a:off x="5485" y="1745"/>
              <a:ext cx="938" cy="8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Freeform 17"/>
            <p:cNvSpPr>
              <a:spLocks noChangeAspect="1" noEditPoints="1"/>
            </p:cNvSpPr>
            <p:nvPr/>
          </p:nvSpPr>
          <p:spPr bwMode="gray">
            <a:xfrm>
              <a:off x="4455" y="1727"/>
              <a:ext cx="993" cy="913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Freeform 18"/>
            <p:cNvSpPr>
              <a:spLocks noChangeAspect="1"/>
            </p:cNvSpPr>
            <p:nvPr/>
          </p:nvSpPr>
          <p:spPr bwMode="gray">
            <a:xfrm>
              <a:off x="3822" y="1727"/>
              <a:ext cx="725" cy="899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9"/>
            <p:cNvSpPr>
              <a:spLocks noChangeAspect="1"/>
            </p:cNvSpPr>
            <p:nvPr/>
          </p:nvSpPr>
          <p:spPr bwMode="gray">
            <a:xfrm>
              <a:off x="5397" y="1080"/>
              <a:ext cx="1404" cy="5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2" name="Picture 6" descr="pp_title-art-f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pp_title-art-f.jpg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-1304014"/>
            <a:ext cx="9144000" cy="6447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pp_title-art-f.jpg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655717" y="2957934"/>
            <a:ext cx="1812421" cy="739423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3461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51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E55D9-5CCD-41BE-A03B-771B40190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730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84276-57A7-4F60-B75A-37FA5145C24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858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64361-9BFB-4AB3-BF78-D31679CDD4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04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24FB1-F6B9-4752-90EC-AFE0F962431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1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81689-0362-44D6-8B3C-659E9C8410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15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D4F10-B57E-47BC-86A3-B7D4A1399B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22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79D16-E722-4458-85D7-EDB61671F38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11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E0462-C017-4A85-A6ED-F210FF254E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26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234661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148879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_art_las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13623"/>
            <a:ext cx="6416675" cy="9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2009 Rovi Corporation. Confidencial de la empresa.</a:t>
            </a:r>
          </a:p>
        </p:txBody>
      </p:sp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7777164" y="4567237"/>
            <a:ext cx="1023937" cy="404813"/>
            <a:chOff x="3822" y="1080"/>
            <a:chExt cx="2979" cy="1560"/>
          </a:xfrm>
        </p:grpSpPr>
        <p:sp>
          <p:nvSpPr>
            <p:cNvPr id="7" name="Freeform 7"/>
            <p:cNvSpPr>
              <a:spLocks noChangeAspect="1"/>
            </p:cNvSpPr>
            <p:nvPr/>
          </p:nvSpPr>
          <p:spPr bwMode="gray">
            <a:xfrm>
              <a:off x="6293" y="1745"/>
              <a:ext cx="485" cy="881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Freeform 8"/>
            <p:cNvSpPr>
              <a:spLocks noChangeAspect="1"/>
            </p:cNvSpPr>
            <p:nvPr/>
          </p:nvSpPr>
          <p:spPr bwMode="gray">
            <a:xfrm>
              <a:off x="5485" y="1745"/>
              <a:ext cx="938" cy="8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Freeform 9"/>
            <p:cNvSpPr>
              <a:spLocks noChangeAspect="1" noEditPoints="1"/>
            </p:cNvSpPr>
            <p:nvPr/>
          </p:nvSpPr>
          <p:spPr bwMode="gray">
            <a:xfrm>
              <a:off x="4455" y="1727"/>
              <a:ext cx="993" cy="913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Freeform 10"/>
            <p:cNvSpPr>
              <a:spLocks noChangeAspect="1"/>
            </p:cNvSpPr>
            <p:nvPr/>
          </p:nvSpPr>
          <p:spPr bwMode="gray">
            <a:xfrm>
              <a:off x="3822" y="1727"/>
              <a:ext cx="725" cy="899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1"/>
            <p:cNvSpPr>
              <a:spLocks noChangeAspect="1"/>
            </p:cNvSpPr>
            <p:nvPr/>
          </p:nvSpPr>
          <p:spPr bwMode="gray">
            <a:xfrm>
              <a:off x="5397" y="1080"/>
              <a:ext cx="1404" cy="5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3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484BD53-932F-4F3E-8216-953A785AD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75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9270D9DF-BF90-4833-8881-DE01853CF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8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ED171B1-5B8F-4F29-A9B0-3B929F9E8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607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2318C65-7AF5-4491-9690-F1237F1D3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24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9209C94-B31E-4FD8-858C-AA5902BBD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685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80A379C9-60EF-42C0-BD87-C4232A2A7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469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225B8AD6-32CA-4617-ABB5-6D7D825E4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48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BB6EA2F-9E55-4D97-8174-AF5AD5871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07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1363E55-1C97-4373-84F5-9C3153C7F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13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783E2D31-5A2B-4254-929B-282E109D1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320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1484BD53-932F-4F3E-8216-953A785ADC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30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9270D9DF-BF90-4833-8881-DE01853CFE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58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DED171B1-5B8F-4F29-A9B0-3B929F9E89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454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02318C65-7AF5-4491-9690-F1237F1D3C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2174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09209C94-B31E-4FD8-858C-AA5902BBD6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51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80A379C9-60EF-42C0-BD87-C4232A2A7D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21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225B8AD6-32CA-4617-ABB5-6D7D825E4E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112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0BB6EA2F-9E55-4D97-8174-AF5AD5871B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61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F1363E55-1C97-4373-84F5-9C3153C7F8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34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783E2D31-5A2B-4254-929B-282E109D14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488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  <p:hf hdr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31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2009 Rovi Corporation. Vertrauliche Informationen.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Rectangle 4"/>
          <p:cNvSpPr>
            <a:spLocks noChangeArrowheads="1"/>
          </p:cNvSpPr>
          <p:nvPr userDrawn="1"/>
        </p:nvSpPr>
        <p:spPr bwMode="hidden">
          <a:xfrm>
            <a:off x="0" y="1054100"/>
            <a:ext cx="8534400" cy="1854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931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484BD53-932F-4F3E-8216-953A785AD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750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9270D9DF-BF90-4833-8881-DE01853CF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862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ED171B1-5B8F-4F29-A9B0-3B929F9E8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607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2318C65-7AF5-4491-9690-F1237F1D3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247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9209C94-B31E-4FD8-858C-AA5902BBD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685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80A379C9-60EF-42C0-BD87-C4232A2A7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469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225B8AD6-32CA-4617-ABB5-6D7D825E4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484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BB6EA2F-9E55-4D97-8174-AF5AD5871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077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1363E55-1C97-4373-84F5-9C3153C7F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13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783E2D31-5A2B-4254-929B-282E109D1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320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14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14" Type="http://schemas.openxmlformats.org/officeDocument/2006/relationships/image" Target="../media/image6.jpeg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9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5.xml"/><Relationship Id="rId9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Line 12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hidden"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833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2011 Rovi Corporation. Confidencial de la empresa.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2800" b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7" descr="arrowOut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9373"/>
            <a:ext cx="9144000" cy="445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5" name="Line 3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hidden"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833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5959" name="Rectangle 7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60" name="Rectangle 8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C3A8476C-63D0-4FF3-9B21-B07DCFB15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2009 Rovi Corporation. Confidencial de la empresa.</a:t>
            </a:r>
          </a:p>
        </p:txBody>
      </p:sp>
      <p:grpSp>
        <p:nvGrpSpPr>
          <p:cNvPr id="2" name="Group 10"/>
          <p:cNvGrpSpPr>
            <a:grpSpLocks noChangeAspect="1"/>
          </p:cNvGrpSpPr>
          <p:nvPr/>
        </p:nvGrpSpPr>
        <p:grpSpPr bwMode="auto">
          <a:xfrm>
            <a:off x="8115300" y="4700587"/>
            <a:ext cx="685800" cy="271463"/>
            <a:chOff x="3822" y="1080"/>
            <a:chExt cx="2979" cy="1560"/>
          </a:xfrm>
        </p:grpSpPr>
        <p:sp>
          <p:nvSpPr>
            <p:cNvPr id="125963" name="Freeform 11"/>
            <p:cNvSpPr>
              <a:spLocks noChangeAspect="1"/>
            </p:cNvSpPr>
            <p:nvPr/>
          </p:nvSpPr>
          <p:spPr bwMode="gray">
            <a:xfrm>
              <a:off x="6291" y="1744"/>
              <a:ext cx="490" cy="883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4" name="Freeform 12"/>
            <p:cNvSpPr>
              <a:spLocks noChangeAspect="1"/>
            </p:cNvSpPr>
            <p:nvPr/>
          </p:nvSpPr>
          <p:spPr bwMode="gray">
            <a:xfrm>
              <a:off x="5484" y="1744"/>
              <a:ext cx="938" cy="8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5" name="Freeform 13"/>
            <p:cNvSpPr>
              <a:spLocks noChangeAspect="1" noEditPoints="1"/>
            </p:cNvSpPr>
            <p:nvPr/>
          </p:nvSpPr>
          <p:spPr bwMode="gray">
            <a:xfrm>
              <a:off x="4456" y="1730"/>
              <a:ext cx="993" cy="910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6" name="Freeform 14"/>
            <p:cNvSpPr>
              <a:spLocks noChangeAspect="1"/>
            </p:cNvSpPr>
            <p:nvPr/>
          </p:nvSpPr>
          <p:spPr bwMode="gray">
            <a:xfrm>
              <a:off x="3822" y="1730"/>
              <a:ext cx="724" cy="896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7" name="Freeform 15"/>
            <p:cNvSpPr>
              <a:spLocks noChangeAspect="1"/>
            </p:cNvSpPr>
            <p:nvPr/>
          </p:nvSpPr>
          <p:spPr bwMode="gray">
            <a:xfrm>
              <a:off x="5401" y="1080"/>
              <a:ext cx="1400" cy="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</p:sldLayoutIdLst>
  <p:hf hdr="0" ftr="0" dt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Line 12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hidden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30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gray">
          <a:xfrm>
            <a:off x="3865580" y="4964906"/>
            <a:ext cx="144142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2011 </a:t>
            </a:r>
            <a:r>
              <a:rPr lang="en-US" sz="600" b="1" i="0" dirty="0" smtClean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Retrospect, Inc..</a:t>
            </a:r>
            <a:endParaRPr lang="en-US" sz="600" b="1" i="0" dirty="0">
              <a:solidFill>
                <a:srgbClr val="A6958E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17" name="Picture 16" descr="Retrospect_Inc_logo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0" y="4559302"/>
            <a:ext cx="1168400" cy="3361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Line 3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hidden">
          <a:xfrm>
            <a:off x="0" y="203200"/>
            <a:ext cx="86868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865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5959" name="Rectangle 7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60" name="Rectangle 8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C3A8476C-63D0-4FF3-9B21-B07DCFB15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2009 Rovi Corporation. Vertrauliche Informationen.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2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078" r:id="rId7"/>
    <p:sldLayoutId id="2147484079" r:id="rId8"/>
    <p:sldLayoutId id="2147484080" r:id="rId9"/>
    <p:sldLayoutId id="2147484081" r:id="rId10"/>
    <p:sldLayoutId id="2147484082" r:id="rId11"/>
    <p:sldLayoutId id="2147484083" r:id="rId12"/>
  </p:sldLayoutIdLst>
  <p:hf hdr="0" ftr="0" dt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6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Retrospect_Inc_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3302002"/>
            <a:ext cx="1930400" cy="555460"/>
          </a:xfrm>
          <a:prstGeom prst="rect">
            <a:avLst/>
          </a:prstGeom>
        </p:spPr>
      </p:pic>
      <p:pic>
        <p:nvPicPr>
          <p:cNvPr id="12" name="Picture 11" descr="retrospect-mac-right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9"/>
          <a:stretch/>
        </p:blipFill>
        <p:spPr>
          <a:xfrm>
            <a:off x="4279900" y="473550"/>
            <a:ext cx="4708217" cy="440215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auto">
          <a:xfrm>
            <a:off x="0" y="876300"/>
            <a:ext cx="4902200" cy="1905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9728" tIns="45720" rIns="109728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7500" y="1143000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Retrospect</a:t>
            </a:r>
            <a:endParaRPr lang="en-US" sz="4000" b="1" dirty="0" smtClean="0">
              <a:solidFill>
                <a:schemeClr val="bg1"/>
              </a:solidFill>
            </a:endParaRPr>
          </a:p>
          <a:p>
            <a:r>
              <a:rPr lang="en-US" sz="4000" dirty="0" err="1" smtClean="0">
                <a:solidFill>
                  <a:schemeClr val="bg1"/>
                </a:solidFill>
              </a:rPr>
              <a:t>para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Mac &amp; Win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88900" y="871934"/>
            <a:ext cx="8250238" cy="3386138"/>
          </a:xfrm>
        </p:spPr>
        <p:txBody>
          <a:bodyPr/>
          <a:lstStyle/>
          <a:p>
            <a:pPr marL="63500" indent="0">
              <a:lnSpc>
                <a:spcPct val="90000"/>
              </a:lnSpc>
              <a:spcBef>
                <a:spcPts val="800"/>
              </a:spcBef>
              <a:buFont typeface="Arial" pitchFamily="34" charset="0"/>
              <a:buNone/>
              <a:defRPr/>
            </a:pPr>
            <a:r>
              <a:rPr lang="en-US" b="1" dirty="0" smtClean="0">
                <a:cs typeface="Arial" pitchFamily="34" charset="0"/>
                <a:sym typeface="Arial" pitchFamily="34" charset="0"/>
              </a:rPr>
              <a:t>Retrospect </a:t>
            </a:r>
            <a:r>
              <a:rPr lang="en-US" b="1" dirty="0" err="1" smtClean="0">
                <a:cs typeface="Arial" pitchFamily="34" charset="0"/>
                <a:sym typeface="Arial" pitchFamily="34" charset="0"/>
              </a:rPr>
              <a:t>proporciona</a:t>
            </a:r>
            <a:r>
              <a:rPr lang="en-US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b="1" dirty="0" err="1" smtClean="0">
                <a:cs typeface="Arial" pitchFamily="34" charset="0"/>
                <a:sym typeface="Arial" pitchFamily="34" charset="0"/>
              </a:rPr>
              <a:t>una</a:t>
            </a:r>
            <a:r>
              <a:rPr lang="en-US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b="1" dirty="0" err="1" smtClean="0">
                <a:cs typeface="Arial" pitchFamily="34" charset="0"/>
                <a:sym typeface="Arial" pitchFamily="34" charset="0"/>
              </a:rPr>
              <a:t>protección</a:t>
            </a:r>
            <a:r>
              <a:rPr lang="en-US" b="1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b="1" dirty="0" err="1" smtClean="0">
                <a:cs typeface="Arial" pitchFamily="34" charset="0"/>
                <a:sym typeface="Arial" pitchFamily="34" charset="0"/>
              </a:rPr>
              <a:t>datos</a:t>
            </a:r>
            <a:r>
              <a:rPr lang="en-US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b="1" dirty="0" err="1" smtClean="0">
                <a:cs typeface="Arial" pitchFamily="34" charset="0"/>
                <a:sym typeface="Arial" pitchFamily="34" charset="0"/>
              </a:rPr>
              <a:t>fiable</a:t>
            </a:r>
            <a:r>
              <a:rPr lang="en-US" b="1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b="1" dirty="0" err="1" smtClean="0">
                <a:cs typeface="Arial" pitchFamily="34" charset="0"/>
                <a:sym typeface="Arial" pitchFamily="34" charset="0"/>
              </a:rPr>
              <a:t>automatizada</a:t>
            </a:r>
            <a:r>
              <a:rPr lang="en-US" b="1" dirty="0" smtClean="0">
                <a:cs typeface="Arial" pitchFamily="34" charset="0"/>
                <a:sym typeface="Arial" pitchFamily="34" charset="0"/>
              </a:rPr>
              <a:t> y </a:t>
            </a:r>
            <a:r>
              <a:rPr lang="en-US" b="1" dirty="0" err="1" smtClean="0">
                <a:cs typeface="Arial" pitchFamily="34" charset="0"/>
                <a:sym typeface="Arial" pitchFamily="34" charset="0"/>
              </a:rPr>
              <a:t>fácil</a:t>
            </a:r>
            <a:r>
              <a:rPr lang="en-US" b="1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b="1" dirty="0" err="1" smtClean="0">
                <a:cs typeface="Arial" pitchFamily="34" charset="0"/>
                <a:sym typeface="Arial" pitchFamily="34" charset="0"/>
              </a:rPr>
              <a:t>gestionar</a:t>
            </a:r>
            <a:r>
              <a:rPr lang="en-US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b="1" dirty="0" err="1" smtClean="0">
                <a:cs typeface="Arial" pitchFamily="34" charset="0"/>
                <a:sym typeface="Arial" pitchFamily="34" charset="0"/>
              </a:rPr>
              <a:t>para</a:t>
            </a:r>
            <a:r>
              <a:rPr lang="en-US" b="1" dirty="0" smtClean="0">
                <a:cs typeface="Arial" pitchFamily="34" charset="0"/>
                <a:sym typeface="Arial" pitchFamily="34" charset="0"/>
              </a:rPr>
              <a:t>: </a:t>
            </a:r>
          </a:p>
          <a:p>
            <a:pPr marL="457200" indent="-283464">
              <a:lnSpc>
                <a:spcPct val="90000"/>
              </a:lnSpc>
              <a:spcBef>
                <a:spcPts val="800"/>
              </a:spcBef>
              <a:defRPr/>
            </a:pP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Servidores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ordenadores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de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sobremesa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hu-HU" sz="1600" dirty="0" smtClean="0">
                <a:cs typeface="Arial" pitchFamily="34" charset="0"/>
                <a:sym typeface="Arial" pitchFamily="34" charset="0"/>
              </a:rPr>
              <a:t/>
            </a:r>
            <a:br>
              <a:rPr lang="hu-HU" sz="1600" dirty="0" smtClean="0">
                <a:cs typeface="Arial" pitchFamily="34" charset="0"/>
                <a:sym typeface="Arial" pitchFamily="34" charset="0"/>
              </a:rPr>
            </a:br>
            <a:r>
              <a:rPr lang="en-US" sz="1600" dirty="0" smtClean="0">
                <a:cs typeface="Arial" pitchFamily="34" charset="0"/>
                <a:sym typeface="Arial" pitchFamily="34" charset="0"/>
              </a:rPr>
              <a:t>y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portátiles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                           </a:t>
            </a:r>
          </a:p>
          <a:p>
            <a:pPr marL="457200" indent="-283464">
              <a:lnSpc>
                <a:spcPct val="90000"/>
              </a:lnSpc>
              <a:spcBef>
                <a:spcPts val="800"/>
              </a:spcBef>
              <a:defRPr/>
            </a:pPr>
            <a:r>
              <a:rPr lang="en-US" sz="1600" dirty="0" smtClean="0">
                <a:cs typeface="Arial" pitchFamily="34" charset="0"/>
                <a:sym typeface="Arial" pitchFamily="34" charset="0"/>
              </a:rPr>
              <a:t>Mac, Windows, Linux, Solaris, NetWare</a:t>
            </a:r>
            <a:br>
              <a:rPr lang="en-US" sz="1600" dirty="0" smtClean="0">
                <a:cs typeface="Arial" pitchFamily="34" charset="0"/>
                <a:sym typeface="Arial" pitchFamily="34" charset="0"/>
              </a:rPr>
            </a:b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Entornos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heterogéneos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mixtos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                                      </a:t>
            </a:r>
          </a:p>
          <a:p>
            <a:pPr marL="457200" indent="-283464">
              <a:lnSpc>
                <a:spcPct val="90000"/>
              </a:lnSpc>
              <a:spcBef>
                <a:spcPts val="800"/>
              </a:spcBef>
              <a:defRPr/>
            </a:pP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Pequeñas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y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medianas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empresas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(PYMES)</a:t>
            </a:r>
            <a:br>
              <a:rPr lang="en-US" sz="1600" dirty="0" smtClean="0">
                <a:cs typeface="Arial" pitchFamily="34" charset="0"/>
                <a:sym typeface="Arial" pitchFamily="34" charset="0"/>
              </a:rPr>
            </a:b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Empresas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de 5-500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usuarios</a:t>
            </a:r>
            <a:endParaRPr lang="en-US" sz="1600" dirty="0" smtClean="0">
              <a:cs typeface="Arial" pitchFamily="34" charset="0"/>
              <a:sym typeface="Arial" pitchFamily="34" charset="0"/>
            </a:endParaRPr>
          </a:p>
          <a:p>
            <a:pPr marL="457200" indent="-283464">
              <a:lnSpc>
                <a:spcPct val="90000"/>
              </a:lnSpc>
              <a:spcBef>
                <a:spcPts val="800"/>
              </a:spcBef>
              <a:defRPr/>
            </a:pP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Pequeñas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oficinas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y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oficinas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en 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casa 1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-5 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/>
            </a:r>
            <a:br>
              <a:rPr lang="en-US" sz="1600" dirty="0" smtClean="0">
                <a:cs typeface="Arial" pitchFamily="34" charset="0"/>
                <a:sym typeface="Arial" pitchFamily="34" charset="0"/>
              </a:rPr>
            </a:b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usuarios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                            </a:t>
            </a:r>
            <a:endParaRPr lang="en-US" sz="1600" dirty="0" smtClean="0">
              <a:cs typeface="Arial" pitchFamily="34" charset="0"/>
              <a:sym typeface="Arial" pitchFamily="34" charset="0"/>
            </a:endParaRPr>
          </a:p>
          <a:p>
            <a:pPr marL="457200" indent="-283464">
              <a:lnSpc>
                <a:spcPct val="90000"/>
              </a:lnSpc>
              <a:spcBef>
                <a:spcPts val="800"/>
              </a:spcBef>
              <a:defRPr/>
            </a:pP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Empresa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distribuida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Oficinas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a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distancia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600" dirty="0">
                <a:cs typeface="Arial" pitchFamily="34" charset="0"/>
                <a:sym typeface="Arial" pitchFamily="34" charset="0"/>
              </a:rPr>
              <a:t/>
            </a:r>
            <a:br>
              <a:rPr lang="en-US" sz="1600" dirty="0">
                <a:cs typeface="Arial" pitchFamily="34" charset="0"/>
                <a:sym typeface="Arial" pitchFamily="34" charset="0"/>
              </a:rPr>
            </a:br>
            <a:r>
              <a:rPr lang="en-US" sz="1600" dirty="0" smtClean="0">
                <a:cs typeface="Arial" pitchFamily="34" charset="0"/>
                <a:sym typeface="Arial" pitchFamily="34" charset="0"/>
              </a:rPr>
              <a:t>y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sucursales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grupos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de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trabajo</a:t>
            </a:r>
            <a:endParaRPr lang="en-US" sz="1600" dirty="0" smtClean="0">
              <a:cs typeface="Arial" pitchFamily="34" charset="0"/>
              <a:sym typeface="Arial" pitchFamily="34" charset="0"/>
            </a:endParaRPr>
          </a:p>
          <a:p>
            <a:pPr marL="457200" indent="-283464">
              <a:lnSpc>
                <a:spcPct val="90000"/>
              </a:lnSpc>
              <a:spcBef>
                <a:spcPts val="800"/>
              </a:spcBef>
              <a:defRPr/>
            </a:pP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Gobierno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y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educación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</a:t>
            </a:r>
            <a:br>
              <a:rPr lang="en-US" sz="1600" dirty="0" smtClean="0">
                <a:cs typeface="Arial" pitchFamily="34" charset="0"/>
                <a:sym typeface="Arial" pitchFamily="34" charset="0"/>
              </a:rPr>
            </a:b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Tamaño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similar a </a:t>
            </a:r>
            <a:r>
              <a:rPr lang="en-US" sz="1600" dirty="0" err="1" smtClean="0">
                <a:cs typeface="Arial" pitchFamily="34" charset="0"/>
                <a:sym typeface="Arial" pitchFamily="34" charset="0"/>
              </a:rPr>
              <a:t>las</a:t>
            </a:r>
            <a:r>
              <a:rPr lang="en-US" sz="1600" dirty="0" smtClean="0">
                <a:cs typeface="Arial" pitchFamily="34" charset="0"/>
                <a:sym typeface="Arial" pitchFamily="34" charset="0"/>
              </a:rPr>
              <a:t> PYMES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1" y="0"/>
            <a:ext cx="8983664" cy="762000"/>
          </a:xfrm>
        </p:spPr>
        <p:txBody>
          <a:bodyPr anchor="ctr"/>
          <a:lstStyle/>
          <a:p>
            <a:r>
              <a:rPr lang="en-US" sz="2400" b="0" dirty="0" smtClean="0">
                <a:ea typeface="ＭＳ Ｐゴシック" pitchFamily="50" charset="-128"/>
                <a:sym typeface="Arial" pitchFamily="34" charset="0"/>
              </a:rPr>
              <a:t>Retrospect </a:t>
            </a:r>
            <a:r>
              <a:rPr lang="en-US" sz="2400" b="0" dirty="0" err="1" smtClean="0">
                <a:ea typeface="ＭＳ Ｐゴシック" pitchFamily="50" charset="-128"/>
                <a:sym typeface="Arial" pitchFamily="34" charset="0"/>
              </a:rPr>
              <a:t>protege</a:t>
            </a:r>
            <a:r>
              <a:rPr lang="en-US" sz="2400" b="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2400" b="0" dirty="0" err="1" smtClean="0">
                <a:ea typeface="ＭＳ Ｐゴシック" pitchFamily="50" charset="-128"/>
                <a:sym typeface="Arial" pitchFamily="34" charset="0"/>
              </a:rPr>
              <a:t>millones</a:t>
            </a:r>
            <a:r>
              <a:rPr lang="en-US" sz="2400" b="0" dirty="0" smtClean="0">
                <a:ea typeface="ＭＳ Ｐゴシック" pitchFamily="50" charset="-128"/>
                <a:sym typeface="Arial" pitchFamily="34" charset="0"/>
              </a:rPr>
              <a:t> de </a:t>
            </a:r>
            <a:r>
              <a:rPr lang="en-US" sz="2400" b="0" dirty="0" err="1" smtClean="0">
                <a:ea typeface="ＭＳ Ｐゴシック" pitchFamily="50" charset="-128"/>
                <a:sym typeface="Arial" pitchFamily="34" charset="0"/>
              </a:rPr>
              <a:t>ordenadores</a:t>
            </a:r>
            <a:r>
              <a:rPr lang="en-US" sz="2400" b="0" dirty="0" smtClean="0">
                <a:ea typeface="ＭＳ Ｐゴシック" pitchFamily="50" charset="-128"/>
                <a:sym typeface="Arial" pitchFamily="34" charset="0"/>
              </a:rPr>
              <a:t> en </a:t>
            </a:r>
            <a:r>
              <a:rPr lang="en-US" sz="2400" b="0" dirty="0" err="1" smtClean="0">
                <a:ea typeface="ＭＳ Ｐゴシック" pitchFamily="50" charset="-128"/>
                <a:sym typeface="Arial" pitchFamily="34" charset="0"/>
              </a:rPr>
              <a:t>todo</a:t>
            </a:r>
            <a:r>
              <a:rPr lang="en-US" sz="2400" b="0" dirty="0" smtClean="0">
                <a:ea typeface="ＭＳ Ｐゴシック" pitchFamily="50" charset="-128"/>
                <a:sym typeface="Arial" pitchFamily="34" charset="0"/>
              </a:rPr>
              <a:t> el </a:t>
            </a:r>
            <a:r>
              <a:rPr lang="en-US" sz="2400" b="0" dirty="0" err="1" smtClean="0">
                <a:ea typeface="ＭＳ Ｐゴシック" pitchFamily="50" charset="-128"/>
                <a:sym typeface="Arial" pitchFamily="34" charset="0"/>
              </a:rPr>
              <a:t>mundo</a:t>
            </a:r>
            <a:endParaRPr lang="en-US" sz="2400" b="0" dirty="0" smtClean="0">
              <a:ea typeface="ＭＳ Ｐゴシック" pitchFamily="50" charset="-128"/>
              <a:sym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216129" y="1346200"/>
            <a:ext cx="4735286" cy="3314700"/>
            <a:chOff x="660400" y="660400"/>
            <a:chExt cx="6223001" cy="4356101"/>
          </a:xfrm>
        </p:grpSpPr>
        <p:pic>
          <p:nvPicPr>
            <p:cNvPr id="8" name="Picture 7" descr="WIN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400" y="660400"/>
              <a:ext cx="4572000" cy="4241800"/>
            </a:xfrm>
            <a:prstGeom prst="rect">
              <a:avLst/>
            </a:prstGeom>
          </p:spPr>
        </p:pic>
        <p:pic>
          <p:nvPicPr>
            <p:cNvPr id="9" name="Picture 8" descr="MAC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11401" y="774701"/>
              <a:ext cx="4572000" cy="4241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39687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8335"/>
            <a:ext cx="8378825" cy="857250"/>
          </a:xfrm>
        </p:spPr>
        <p:txBody>
          <a:bodyPr/>
          <a:lstStyle/>
          <a:p>
            <a:r>
              <a:rPr lang="en-US" sz="2400" b="0" dirty="0" err="1" smtClean="0">
                <a:cs typeface="Arial" pitchFamily="34" charset="0"/>
                <a:sym typeface="Arial" pitchFamily="34" charset="0"/>
              </a:rPr>
              <a:t>Una</a:t>
            </a:r>
            <a:r>
              <a:rPr lang="en-US" sz="2400" b="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2400" b="0" dirty="0" err="1" smtClean="0">
                <a:cs typeface="Arial" pitchFamily="34" charset="0"/>
                <a:sym typeface="Arial" pitchFamily="34" charset="0"/>
              </a:rPr>
              <a:t>solución</a:t>
            </a:r>
            <a:r>
              <a:rPr lang="en-US" sz="2400" b="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2400" b="0" dirty="0" err="1" smtClean="0">
                <a:cs typeface="Arial" pitchFamily="34" charset="0"/>
                <a:sym typeface="Arial" pitchFamily="34" charset="0"/>
              </a:rPr>
              <a:t>para</a:t>
            </a:r>
            <a:r>
              <a:rPr lang="en-US" sz="2400" b="0" dirty="0" smtClean="0">
                <a:cs typeface="Arial" pitchFamily="34" charset="0"/>
                <a:sym typeface="Arial" pitchFamily="34" charset="0"/>
              </a:rPr>
              <a:t> los </a:t>
            </a:r>
            <a:r>
              <a:rPr lang="en-US" sz="2400" b="0" dirty="0" err="1" smtClean="0">
                <a:cs typeface="Arial" pitchFamily="34" charset="0"/>
                <a:sym typeface="Arial" pitchFamily="34" charset="0"/>
              </a:rPr>
              <a:t>retos</a:t>
            </a:r>
            <a:r>
              <a:rPr lang="en-US" sz="2400" b="0" dirty="0" smtClean="0">
                <a:cs typeface="Arial" pitchFamily="34" charset="0"/>
                <a:sym typeface="Arial" pitchFamily="34" charset="0"/>
              </a:rPr>
              <a:t> del </a:t>
            </a:r>
            <a:r>
              <a:rPr lang="en-US" sz="2400" b="0" dirty="0" err="1" smtClean="0">
                <a:cs typeface="Arial" pitchFamily="34" charset="0"/>
                <a:sym typeface="Arial" pitchFamily="34" charset="0"/>
              </a:rPr>
              <a:t>cliente</a:t>
            </a:r>
            <a:endParaRPr lang="en-US" sz="2400" b="0" dirty="0" smtClean="0">
              <a:cs typeface="Arial" pitchFamily="34" charset="0"/>
              <a:sym typeface="Arial" pitchFamily="34" charset="0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277814" y="1041400"/>
            <a:ext cx="8524875" cy="363974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400" b="1" dirty="0" smtClean="0">
                <a:cs typeface="Arial" pitchFamily="34" charset="0"/>
                <a:sym typeface="Arial" pitchFamily="34" charset="0"/>
              </a:rPr>
              <a:t>Alto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coste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las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pérdidas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datos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: el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negocio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es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vulnerable</a:t>
            </a:r>
          </a:p>
          <a:p>
            <a:pPr lvl="1">
              <a:lnSpc>
                <a:spcPct val="100000"/>
              </a:lnSpc>
            </a:pPr>
            <a:r>
              <a:rPr lang="en-US" sz="1200" dirty="0" smtClean="0">
                <a:cs typeface="Arial" pitchFamily="34" charset="0"/>
                <a:sym typeface="Arial" pitchFamily="34" charset="0"/>
              </a:rPr>
              <a:t>El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proceso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copias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seguridad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inadecuado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, no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fiable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ni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resulta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coherente</a:t>
            </a:r>
            <a:endParaRPr lang="en-US" sz="1200" dirty="0" smtClean="0">
              <a:cs typeface="Arial" pitchFamily="34" charset="0"/>
              <a:sym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Rápido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crecimiento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datos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exigencias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acceso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en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aumento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</a:p>
          <a:p>
            <a:pPr lvl="1">
              <a:lnSpc>
                <a:spcPct val="100000"/>
              </a:lnSpc>
            </a:pP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Necesidad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restauraciones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y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copias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seguridad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más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rápidas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</a:p>
          <a:p>
            <a:pPr lvl="1">
              <a:lnSpc>
                <a:spcPct val="100000"/>
              </a:lnSpc>
            </a:pPr>
            <a:r>
              <a:rPr lang="en-US" sz="1200" dirty="0" smtClean="0">
                <a:cs typeface="Arial" pitchFamily="34" charset="0"/>
                <a:sym typeface="Arial" pitchFamily="34" charset="0"/>
              </a:rPr>
              <a:t>No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resulta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aceptable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emplear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aplicaciones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o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usuarios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sin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conexión</a:t>
            </a:r>
            <a:endParaRPr lang="en-US" sz="1200" dirty="0" smtClean="0">
              <a:cs typeface="Arial" pitchFamily="34" charset="0"/>
              <a:sym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Microsoft Exchange y SQL Server</a:t>
            </a:r>
          </a:p>
          <a:p>
            <a:pPr lvl="1">
              <a:lnSpc>
                <a:spcPct val="100000"/>
              </a:lnSpc>
            </a:pPr>
            <a:r>
              <a:rPr lang="en-US" sz="1200" dirty="0" smtClean="0">
                <a:cs typeface="Arial" pitchFamily="34" charset="0"/>
                <a:sym typeface="Arial" pitchFamily="34" charset="0"/>
              </a:rPr>
              <a:t>Fundamental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para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el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negocio</a:t>
            </a:r>
            <a:endParaRPr lang="en-US" sz="1200" dirty="0" smtClean="0">
              <a:cs typeface="Arial" pitchFamily="34" charset="0"/>
              <a:sym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400" b="1" dirty="0" smtClean="0">
                <a:cs typeface="Arial" pitchFamily="34" charset="0"/>
                <a:sym typeface="Arial" pitchFamily="34" charset="0"/>
              </a:rPr>
              <a:t>Vulnerable a los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desastres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(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incendios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daños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por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agua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tormentas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fallos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del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sistema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...)</a:t>
            </a:r>
          </a:p>
          <a:p>
            <a:pPr lvl="1">
              <a:lnSpc>
                <a:spcPct val="100000"/>
              </a:lnSpc>
            </a:pPr>
            <a:r>
              <a:rPr lang="en-US" sz="1200" dirty="0" smtClean="0">
                <a:cs typeface="Arial" pitchFamily="34" charset="0"/>
                <a:sym typeface="Arial" pitchFamily="34" charset="0"/>
              </a:rPr>
              <a:t>Sin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copias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fuera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del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emplazamiento</a:t>
            </a:r>
            <a:endParaRPr lang="en-US" sz="1200" dirty="0" smtClean="0">
              <a:cs typeface="Arial" pitchFamily="34" charset="0"/>
              <a:sym typeface="Arial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200" dirty="0" smtClean="0">
                <a:cs typeface="Arial" pitchFamily="34" charset="0"/>
                <a:sym typeface="Arial" pitchFamily="34" charset="0"/>
              </a:rPr>
              <a:t>La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regeneración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ordenadores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lleva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varias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horas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días</a:t>
            </a:r>
            <a:endParaRPr lang="en-US" sz="1200" dirty="0" smtClean="0">
              <a:cs typeface="Arial" pitchFamily="34" charset="0"/>
              <a:sym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Conformidad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y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seguridad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de los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datos</a:t>
            </a:r>
            <a:endParaRPr lang="en-US" sz="1400" b="1" dirty="0" smtClean="0">
              <a:cs typeface="Arial" pitchFamily="34" charset="0"/>
              <a:sym typeface="Arial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Información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importante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expuesta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en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copias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seguridad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sin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cifrar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;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costosas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consecuencias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en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caso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pérdida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o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robo</a:t>
            </a:r>
            <a:endParaRPr lang="en-US" sz="1200" dirty="0" smtClean="0">
              <a:cs typeface="Arial" pitchFamily="34" charset="0"/>
              <a:sym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Recursos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limitados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de TI y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presupuestos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ajustados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: en los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tiempo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que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corren</a:t>
            </a:r>
            <a:endParaRPr lang="en-US" sz="1400" b="1" dirty="0" smtClean="0">
              <a:cs typeface="Arial" pitchFamily="34" charset="0"/>
              <a:sym typeface="Arial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Necesidad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una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sólida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protección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sin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excesivas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complicaciones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ni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altos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precios</a:t>
            </a:r>
            <a:endParaRPr lang="en-US" sz="1200" dirty="0" smtClean="0">
              <a:cs typeface="Arial" pitchFamily="34" charset="0"/>
              <a:sym typeface="Arial" pitchFamily="34" charset="0"/>
            </a:endParaRPr>
          </a:p>
          <a:p>
            <a:pPr>
              <a:lnSpc>
                <a:spcPct val="100000"/>
              </a:lnSpc>
            </a:pPr>
            <a:endParaRPr lang="en-US" sz="1200" dirty="0" smtClean="0">
              <a:cs typeface="Arial" pitchFamily="34" charset="0"/>
              <a:sym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AB02FCA4-74DB-492C-81F4-15BC2B0A67D8}" type="datetime1">
              <a:rPr lang="en-US" smtClean="0">
                <a:solidFill>
                  <a:srgbClr val="C0504D"/>
                </a:solidFill>
                <a:cs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1/26/12</a:t>
            </a:fld>
            <a:endParaRPr lang="en-US" smtClean="0">
              <a:solidFill>
                <a:srgbClr val="C0504D"/>
              </a:solidFill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A5191C6B-0185-4A3F-BC1D-D3361B701561}" type="slidenum">
              <a:rPr lang="en-US" smtClean="0">
                <a:solidFill>
                  <a:srgbClr val="C0504D"/>
                </a:solidFill>
                <a:cs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3</a:t>
            </a:fld>
            <a:endParaRPr lang="en-US" smtClean="0">
              <a:solidFill>
                <a:srgbClr val="C050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146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59135"/>
            <a:ext cx="8389938" cy="753665"/>
          </a:xfrm>
        </p:spPr>
        <p:txBody>
          <a:bodyPr/>
          <a:lstStyle/>
          <a:p>
            <a:r>
              <a:rPr lang="es-ES" sz="2400" b="0" dirty="0" smtClean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Líder del mercado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88900" y="1073944"/>
            <a:ext cx="8610600" cy="3479006"/>
          </a:xfrm>
        </p:spPr>
        <p:txBody>
          <a:bodyPr/>
          <a:lstStyle/>
          <a:p>
            <a:pPr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s-ES" sz="1800" b="1" dirty="0" smtClean="0">
                <a:cs typeface="Arial" pitchFamily="34" charset="0"/>
                <a:sym typeface="Arial" pitchFamily="34" charset="0"/>
              </a:rPr>
              <a:t>Diseñado para entornos de PYMES y pequeñas oficinas y oficinas en casa</a:t>
            </a:r>
          </a:p>
          <a:p>
            <a:pPr marL="914400" lvl="1" indent="-228600">
              <a:lnSpc>
                <a:spcPct val="110000"/>
              </a:lnSpc>
              <a:spcBef>
                <a:spcPct val="0"/>
              </a:spcBef>
              <a:buSzPct val="85000"/>
            </a:pPr>
            <a:r>
              <a:rPr lang="es-ES" sz="1600" dirty="0" smtClean="0">
                <a:cs typeface="Arial" pitchFamily="34" charset="0"/>
                <a:sym typeface="Arial" pitchFamily="34" charset="0"/>
              </a:rPr>
              <a:t>25 años de innovación y fiabilidad</a:t>
            </a:r>
          </a:p>
          <a:p>
            <a:pPr marL="914400" lvl="1" indent="-228600">
              <a:lnSpc>
                <a:spcPct val="110000"/>
              </a:lnSpc>
              <a:spcBef>
                <a:spcPct val="0"/>
              </a:spcBef>
              <a:buSzPct val="85000"/>
            </a:pPr>
            <a:r>
              <a:rPr lang="es-ES" sz="1600" dirty="0" smtClean="0">
                <a:cs typeface="Arial" pitchFamily="34" charset="0"/>
                <a:sym typeface="Arial" pitchFamily="34" charset="0"/>
              </a:rPr>
              <a:t>Preparado para plataformas de Windows y Macintosh</a:t>
            </a:r>
          </a:p>
          <a:p>
            <a:pPr indent="0">
              <a:lnSpc>
                <a:spcPct val="110000"/>
              </a:lnSpc>
              <a:spcBef>
                <a:spcPct val="25000"/>
              </a:spcBef>
              <a:buNone/>
            </a:pPr>
            <a:r>
              <a:rPr lang="es-ES" sz="1800" b="1" dirty="0" smtClean="0">
                <a:cs typeface="Arial" pitchFamily="34" charset="0"/>
                <a:sym typeface="Arial" pitchFamily="34" charset="0"/>
              </a:rPr>
              <a:t>Protege millones de ordenadores en todo el mundo</a:t>
            </a:r>
          </a:p>
          <a:p>
            <a:pPr marL="914400" lvl="1" indent="-228600">
              <a:lnSpc>
                <a:spcPct val="110000"/>
              </a:lnSpc>
              <a:spcBef>
                <a:spcPct val="0"/>
              </a:spcBef>
              <a:buSzPct val="85000"/>
            </a:pPr>
            <a:r>
              <a:rPr lang="es-ES" sz="1600" dirty="0" smtClean="0">
                <a:cs typeface="Arial" pitchFamily="34" charset="0"/>
                <a:sym typeface="Arial" pitchFamily="34" charset="0"/>
              </a:rPr>
              <a:t>Ediciones para usuarios individuales de grandes redes</a:t>
            </a:r>
          </a:p>
          <a:p>
            <a:pPr marL="914400" lvl="1" indent="-228600">
              <a:lnSpc>
                <a:spcPct val="110000"/>
              </a:lnSpc>
              <a:spcBef>
                <a:spcPct val="0"/>
              </a:spcBef>
              <a:buSzPct val="85000"/>
            </a:pPr>
            <a:r>
              <a:rPr lang="es-ES" sz="1600" dirty="0" smtClean="0">
                <a:cs typeface="Arial" pitchFamily="34" charset="0"/>
                <a:sym typeface="Arial" pitchFamily="34" charset="0"/>
              </a:rPr>
              <a:t>Versiones en inglés, francés, español, alemán, japonés, italiano, chino (simplificado y tradicional), portugués brasileño, coreano y ruso</a:t>
            </a:r>
          </a:p>
          <a:p>
            <a:pPr marL="914400" lvl="1" indent="-228600">
              <a:lnSpc>
                <a:spcPct val="110000"/>
              </a:lnSpc>
              <a:spcBef>
                <a:spcPct val="0"/>
              </a:spcBef>
              <a:buSzPct val="85000"/>
            </a:pPr>
            <a:r>
              <a:rPr lang="es-ES" sz="1600" dirty="0" smtClean="0">
                <a:cs typeface="Arial" pitchFamily="34" charset="0"/>
                <a:sym typeface="Arial" pitchFamily="34" charset="0"/>
              </a:rPr>
              <a:t>Fabricación del equipo original de la versión </a:t>
            </a:r>
            <a:r>
              <a:rPr lang="es-ES" sz="1600" dirty="0" err="1" smtClean="0">
                <a:cs typeface="Arial" pitchFamily="34" charset="0"/>
                <a:sym typeface="Arial" pitchFamily="34" charset="0"/>
              </a:rPr>
              <a:t>Retrospect</a:t>
            </a:r>
            <a:r>
              <a:rPr lang="es-ES" sz="1600" dirty="0" smtClean="0">
                <a:cs typeface="Arial" pitchFamily="34" charset="0"/>
                <a:sym typeface="Arial" pitchFamily="34" charset="0"/>
              </a:rPr>
              <a:t> Express por más de 30 proveedores almacenamiento</a:t>
            </a:r>
          </a:p>
          <a:p>
            <a:pPr indent="0">
              <a:lnSpc>
                <a:spcPct val="110000"/>
              </a:lnSpc>
              <a:spcBef>
                <a:spcPct val="25000"/>
              </a:spcBef>
              <a:buNone/>
            </a:pPr>
            <a:r>
              <a:rPr lang="es-ES" sz="1800" b="1" dirty="0" smtClean="0">
                <a:cs typeface="Arial" pitchFamily="34" charset="0"/>
                <a:sym typeface="Arial" pitchFamily="34" charset="0"/>
              </a:rPr>
              <a:t>Ganador sobre Symantec </a:t>
            </a:r>
            <a:r>
              <a:rPr lang="es-ES" sz="1800" b="1" dirty="0" err="1" smtClean="0">
                <a:cs typeface="Arial" pitchFamily="34" charset="0"/>
                <a:sym typeface="Arial" pitchFamily="34" charset="0"/>
              </a:rPr>
              <a:t>Backup</a:t>
            </a:r>
            <a:r>
              <a:rPr lang="es-ES" sz="18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s-ES" sz="1800" b="1" dirty="0" err="1" smtClean="0">
                <a:cs typeface="Arial" pitchFamily="34" charset="0"/>
                <a:sym typeface="Arial" pitchFamily="34" charset="0"/>
              </a:rPr>
              <a:t>Exec</a:t>
            </a:r>
            <a:r>
              <a:rPr lang="es-ES" sz="1800" b="1" dirty="0" smtClean="0">
                <a:cs typeface="Arial" pitchFamily="34" charset="0"/>
                <a:sym typeface="Arial" pitchFamily="34" charset="0"/>
              </a:rPr>
              <a:t>, CA </a:t>
            </a:r>
            <a:r>
              <a:rPr lang="es-ES" sz="1800" b="1" dirty="0" err="1" smtClean="0">
                <a:cs typeface="Arial" pitchFamily="34" charset="0"/>
                <a:sym typeface="Arial" pitchFamily="34" charset="0"/>
              </a:rPr>
              <a:t>ARCserve</a:t>
            </a:r>
            <a:r>
              <a:rPr lang="es-ES" sz="1800" b="1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s-ES" sz="1800" b="1" dirty="0" err="1" smtClean="0">
                <a:cs typeface="Arial" pitchFamily="34" charset="0"/>
                <a:sym typeface="Arial" pitchFamily="34" charset="0"/>
              </a:rPr>
              <a:t>Acronis</a:t>
            </a:r>
            <a:r>
              <a:rPr lang="es-ES" sz="1800" b="1" dirty="0" smtClean="0">
                <a:cs typeface="Arial" pitchFamily="34" charset="0"/>
                <a:sym typeface="Arial" pitchFamily="34" charset="0"/>
              </a:rPr>
              <a:t> y </a:t>
            </a:r>
            <a:r>
              <a:rPr lang="es-ES" sz="1800" b="1" dirty="0" err="1" smtClean="0">
                <a:cs typeface="Arial" pitchFamily="34" charset="0"/>
                <a:sym typeface="Arial" pitchFamily="34" charset="0"/>
              </a:rPr>
              <a:t>Bakbone’s</a:t>
            </a:r>
            <a:r>
              <a:rPr lang="es-ES" sz="18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s-ES" sz="1800" b="1" dirty="0" err="1" smtClean="0">
                <a:cs typeface="Arial" pitchFamily="34" charset="0"/>
                <a:sym typeface="Arial" pitchFamily="34" charset="0"/>
              </a:rPr>
              <a:t>NetVault</a:t>
            </a:r>
            <a:r>
              <a:rPr lang="es-ES" sz="1800" b="1" dirty="0" smtClean="0">
                <a:cs typeface="Arial" pitchFamily="34" charset="0"/>
                <a:sym typeface="Arial" pitchFamily="34" charset="0"/>
              </a:rPr>
              <a:t> para Macintosh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F3704BA2-8679-458A-9F72-FDF96F6A0C24}" type="datetime1">
              <a:rPr lang="es-ES" smtClean="0">
                <a:solidFill>
                  <a:srgbClr val="C0504D"/>
                </a:solidFill>
                <a:cs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1/26/12</a:t>
            </a:fld>
            <a:endParaRPr lang="es-ES" smtClean="0">
              <a:solidFill>
                <a:srgbClr val="C0504D"/>
              </a:solidFill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CC3E2ECE-85AF-4574-9AED-DE1C0957C1CE}" type="slidenum">
              <a:rPr lang="es-ES" smtClean="0">
                <a:solidFill>
                  <a:srgbClr val="C0504D"/>
                </a:solidFill>
                <a:cs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4</a:t>
            </a:fld>
            <a:endParaRPr lang="es-ES" smtClean="0">
              <a:solidFill>
                <a:srgbClr val="C0504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44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355013" cy="857250"/>
          </a:xfrm>
        </p:spPr>
        <p:txBody>
          <a:bodyPr/>
          <a:lstStyle/>
          <a:p>
            <a:r>
              <a:rPr lang="en-US" sz="2400" b="0" dirty="0" err="1" smtClean="0">
                <a:cs typeface="Arial" pitchFamily="34" charset="0"/>
                <a:sym typeface="Arial" pitchFamily="34" charset="0"/>
              </a:rPr>
              <a:t>Perfiles</a:t>
            </a:r>
            <a:r>
              <a:rPr lang="en-US" sz="2400" b="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2400" b="0" dirty="0" err="1" smtClean="0">
                <a:cs typeface="Arial" pitchFamily="34" charset="0"/>
                <a:sym typeface="Arial" pitchFamily="34" charset="0"/>
              </a:rPr>
              <a:t>cliente</a:t>
            </a:r>
            <a:r>
              <a:rPr lang="en-US" sz="2400" b="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2400" b="0" dirty="0" smtClean="0">
                <a:cs typeface="Arial" pitchFamily="34" charset="0"/>
                <a:sym typeface="Arial" pitchFamily="34" charset="0"/>
              </a:rPr>
              <a:t>Retrospect</a:t>
            </a:r>
            <a:endParaRPr lang="en-US" sz="2400" b="0" dirty="0" smtClean="0">
              <a:cs typeface="Arial" pitchFamily="34" charset="0"/>
              <a:sym typeface="Arial" pitchFamily="34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20663" y="901701"/>
            <a:ext cx="8229600" cy="339447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tabLst>
                <a:tab pos="3089275" algn="l"/>
              </a:tabLst>
            </a:pP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Pequeñas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y </a:t>
            </a: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medianas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empresas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(PYMES), </a:t>
            </a: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gobierno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, </a:t>
            </a: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entidades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educativas</a:t>
            </a:r>
            <a:endParaRPr lang="en-US" sz="1600" b="1" dirty="0" smtClean="0">
              <a:ea typeface="ＭＳ Ｐゴシック" pitchFamily="50" charset="-128"/>
              <a:sym typeface="Arial" pitchFamily="34" charset="0"/>
            </a:endParaRPr>
          </a:p>
          <a:p>
            <a:pPr marL="8572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3089275" algn="l"/>
              </a:tabLst>
            </a:pP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≤ 250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millones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de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dólares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de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facturación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anual</a:t>
            </a:r>
            <a:endParaRPr lang="en-US" sz="1400" dirty="0" smtClean="0">
              <a:ea typeface="ＭＳ Ｐゴシック" pitchFamily="50" charset="-128"/>
              <a:sym typeface="Arial" pitchFamily="34" charset="0"/>
            </a:endParaRPr>
          </a:p>
          <a:p>
            <a:pPr marL="8572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3089275" algn="l"/>
              </a:tabLst>
            </a:pP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≤ 500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empleados</a:t>
            </a:r>
            <a:endParaRPr lang="en-US" sz="1400" dirty="0" smtClean="0">
              <a:ea typeface="ＭＳ Ｐゴシック" pitchFamily="50" charset="-128"/>
              <a:sym typeface="Arial" pitchFamily="34" charset="0"/>
            </a:endParaRPr>
          </a:p>
          <a:p>
            <a:pPr marL="8572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3089275" algn="l"/>
              </a:tabLst>
            </a:pP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Recursos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limitados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de TI (a menudo 0-2 </a:t>
            </a:r>
            <a:r>
              <a:rPr lang="hu-HU" sz="1400" dirty="0" smtClean="0">
                <a:sym typeface="Arial" pitchFamily="34" charset="0"/>
              </a:rPr>
              <a:t/>
            </a:r>
            <a:br>
              <a:rPr lang="hu-HU" sz="1400" dirty="0" smtClean="0">
                <a:sym typeface="Arial" pitchFamily="34" charset="0"/>
              </a:rPr>
            </a:b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o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contratados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externamente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) </a:t>
            </a:r>
          </a:p>
          <a:p>
            <a:pPr marL="8572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3089275" algn="l"/>
              </a:tabLst>
            </a:pP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Aplicaciones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clave: Exchange, MS SQL, Access, Peachtree, Great Plains, QuickBooks</a:t>
            </a:r>
          </a:p>
          <a:p>
            <a:pPr marL="8572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3089275" algn="l"/>
              </a:tabLst>
            </a:pP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Otras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aplicaciones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clave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verticales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(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registros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de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pacientes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,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diseño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, CRM, web, etc.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)</a:t>
            </a:r>
          </a:p>
          <a:p>
            <a:pPr marL="8572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3089275" algn="l"/>
              </a:tabLst>
            </a:pPr>
            <a:endParaRPr lang="en-US" sz="1400" dirty="0" smtClean="0">
              <a:ea typeface="ＭＳ Ｐゴシック" pitchFamily="50" charset="-128"/>
              <a:sym typeface="Arial" pitchFamily="34" charset="0"/>
            </a:endParaRPr>
          </a:p>
          <a:p>
            <a:pPr marL="8572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tabLst>
                <a:tab pos="3089275" algn="l"/>
              </a:tabLst>
            </a:pPr>
            <a:endParaRPr lang="en-US" sz="1400" dirty="0" smtClean="0">
              <a:ea typeface="ＭＳ Ｐゴシック" pitchFamily="50" charset="-128"/>
              <a:sym typeface="Arial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tabLst>
                <a:tab pos="3089275" algn="l"/>
              </a:tabLst>
            </a:pP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Empresa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distribuida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</a:t>
            </a:r>
          </a:p>
          <a:p>
            <a:pPr marL="8572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3089275" algn="l"/>
              </a:tabLst>
            </a:pP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Ordenadores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de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sobremesa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y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portátiles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;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grupos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de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trabajo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, </a:t>
            </a:r>
            <a:r>
              <a:rPr lang="hu-HU" sz="1400" dirty="0" smtClean="0">
                <a:sym typeface="Arial" pitchFamily="34" charset="0"/>
              </a:rPr>
              <a:t/>
            </a:r>
            <a:br>
              <a:rPr lang="hu-HU" sz="1400" dirty="0" smtClean="0">
                <a:sym typeface="Arial" pitchFamily="34" charset="0"/>
              </a:rPr>
            </a:b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oficinas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a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distancia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y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sucursales</a:t>
            </a:r>
            <a:endParaRPr lang="en-US" sz="1400" dirty="0" smtClean="0">
              <a:ea typeface="ＭＳ Ｐゴシック" pitchFamily="50" charset="-128"/>
              <a:sym typeface="Arial" pitchFamily="34" charset="0"/>
            </a:endParaRPr>
          </a:p>
          <a:p>
            <a:pPr marL="74295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089275" algn="l"/>
              </a:tabLst>
            </a:pPr>
            <a:endParaRPr lang="en-US" sz="1400" dirty="0" smtClean="0">
              <a:ea typeface="ＭＳ Ｐゴシック" pitchFamily="50" charset="-128"/>
              <a:sym typeface="Arial" pitchFamily="34" charset="0"/>
            </a:endParaRPr>
          </a:p>
          <a:p>
            <a:pPr marL="8572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3089275" algn="l"/>
              </a:tabLst>
            </a:pPr>
            <a:endParaRPr lang="en-US" sz="1400" dirty="0" smtClean="0">
              <a:ea typeface="ＭＳ Ｐゴシック" pitchFamily="50" charset="-128"/>
              <a:sym typeface="Arial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tabLst>
                <a:tab pos="3089275" algn="l"/>
              </a:tabLst>
            </a:pP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Pequeñas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oficinas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y </a:t>
            </a: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oficinas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en casa</a:t>
            </a:r>
          </a:p>
          <a:p>
            <a:pPr marL="8572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3089275" algn="l"/>
              </a:tabLst>
            </a:pP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Trabajadores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a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distancia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;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hogar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digital</a:t>
            </a:r>
          </a:p>
          <a:p>
            <a:pPr marL="85725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3089275" algn="l"/>
              </a:tabLst>
            </a:pP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Entornos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400" dirty="0" err="1" smtClean="0">
                <a:ea typeface="ＭＳ Ｐゴシック" pitchFamily="50" charset="-128"/>
                <a:sym typeface="Arial" pitchFamily="34" charset="0"/>
              </a:rPr>
              <a:t>heterogéneos</a:t>
            </a:r>
            <a:r>
              <a:rPr lang="en-US" sz="1400" dirty="0" smtClean="0">
                <a:ea typeface="ＭＳ Ｐゴシック" pitchFamily="50" charset="-128"/>
                <a:sym typeface="Arial" pitchFamily="34" charset="0"/>
              </a:rPr>
              <a:t> (Win/Mac)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854075" y="4942165"/>
            <a:ext cx="990600" cy="18466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47A13EC2-A0EB-4209-961D-75F6DA08E0EF}" type="datetime1">
              <a:rPr lang="en-US" smtClean="0">
                <a:solidFill>
                  <a:srgbClr val="C0504D"/>
                </a:solidFill>
                <a:cs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1/26/12</a:t>
            </a:fld>
            <a:endParaRPr lang="en-US" smtClean="0">
              <a:solidFill>
                <a:srgbClr val="C0504D"/>
              </a:solidFill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68275" y="4911387"/>
            <a:ext cx="685800" cy="215444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CB3E8DBE-1B34-41A9-ACA3-849EA1CF57F3}" type="slidenum">
              <a:rPr lang="en-US" smtClean="0">
                <a:solidFill>
                  <a:srgbClr val="C0504D"/>
                </a:solidFill>
                <a:cs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5</a:t>
            </a:fld>
            <a:endParaRPr lang="en-US" smtClean="0">
              <a:solidFill>
                <a:srgbClr val="C0504D"/>
              </a:solidFill>
              <a:cs typeface="Arial" pitchFamily="34" charset="0"/>
            </a:endParaRPr>
          </a:p>
        </p:txBody>
      </p:sp>
      <p:sp>
        <p:nvSpPr>
          <p:cNvPr id="16390" name="Line 38"/>
          <p:cNvSpPr>
            <a:spLocks noChangeShapeType="1"/>
          </p:cNvSpPr>
          <p:nvPr/>
        </p:nvSpPr>
        <p:spPr bwMode="auto">
          <a:xfrm>
            <a:off x="276225" y="2732087"/>
            <a:ext cx="7834313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6391" name="Line 39"/>
          <p:cNvSpPr>
            <a:spLocks noChangeShapeType="1"/>
          </p:cNvSpPr>
          <p:nvPr/>
        </p:nvSpPr>
        <p:spPr bwMode="auto">
          <a:xfrm>
            <a:off x="280988" y="3816350"/>
            <a:ext cx="7834312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/>
          </a:p>
        </p:txBody>
      </p:sp>
      <p:grpSp>
        <p:nvGrpSpPr>
          <p:cNvPr id="16392" name="Group 38"/>
          <p:cNvGrpSpPr>
            <a:grpSpLocks/>
          </p:cNvGrpSpPr>
          <p:nvPr/>
        </p:nvGrpSpPr>
        <p:grpSpPr bwMode="auto">
          <a:xfrm>
            <a:off x="5259389" y="1219201"/>
            <a:ext cx="3478211" cy="834232"/>
            <a:chOff x="4224528" y="2057400"/>
            <a:chExt cx="4306824" cy="1216840"/>
          </a:xfrm>
        </p:grpSpPr>
        <p:grpSp>
          <p:nvGrpSpPr>
            <p:cNvPr id="16412" name="Rectangle 30"/>
            <p:cNvGrpSpPr>
              <a:grpSpLocks/>
            </p:cNvGrpSpPr>
            <p:nvPr/>
          </p:nvGrpSpPr>
          <p:grpSpPr bwMode="auto">
            <a:xfrm>
              <a:off x="4214209" y="2702232"/>
              <a:ext cx="4324892" cy="31343"/>
              <a:chOff x="3639312" y="2663952"/>
              <a:chExt cx="3157728" cy="24384"/>
            </a:xfrm>
          </p:grpSpPr>
          <p:pic>
            <p:nvPicPr>
              <p:cNvPr id="16423" name="Rectangle 30"/>
              <p:cNvPicPr>
                <a:picLocks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3639312" y="2663952"/>
                <a:ext cx="3157728" cy="24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424" name="Text Box 7"/>
              <p:cNvSpPr txBox="1">
                <a:spLocks noChangeArrowheads="1"/>
              </p:cNvSpPr>
              <p:nvPr/>
            </p:nvSpPr>
            <p:spPr bwMode="auto">
              <a:xfrm rot="10800000">
                <a:off x="3646846" y="2667370"/>
                <a:ext cx="3144536" cy="14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 eaLnBrk="1" hangingPunct="1">
                  <a:spcBef>
                    <a:spcPct val="0"/>
                  </a:spcBef>
                  <a:buClr>
                    <a:schemeClr val="accent2"/>
                  </a:buClr>
                  <a:buSzPct val="80000"/>
                  <a:buFont typeface="Arial" pitchFamily="34" charset="0"/>
                  <a:buChar char="•"/>
                </a:pPr>
                <a:endParaRPr lang="en-US" sz="1600" b="0" i="1">
                  <a:solidFill>
                    <a:srgbClr val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</p:grp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 rot="5400000" flipV="1">
              <a:off x="5433394" y="2630516"/>
              <a:ext cx="136793" cy="19567"/>
            </a:xfrm>
            <a:prstGeom prst="rect">
              <a:avLst/>
            </a:prstGeom>
            <a:solidFill>
              <a:srgbClr val="FF8D3F"/>
            </a:solidFill>
            <a:ln w="9525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 eaLnBrk="1" hangingPunct="1">
                <a:spcBef>
                  <a:spcPct val="0"/>
                </a:spcBef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b="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 rot="5400000" flipV="1">
              <a:off x="6187796" y="2630516"/>
              <a:ext cx="136793" cy="19566"/>
            </a:xfrm>
            <a:prstGeom prst="rect">
              <a:avLst/>
            </a:prstGeom>
            <a:solidFill>
              <a:srgbClr val="FF6900"/>
            </a:solidFill>
            <a:ln w="9525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 eaLnBrk="1" hangingPunct="1">
                <a:spcBef>
                  <a:spcPct val="0"/>
                </a:spcBef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b="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 rot="5400000" flipV="1">
              <a:off x="7019375" y="2631604"/>
              <a:ext cx="136793" cy="17393"/>
            </a:xfrm>
            <a:prstGeom prst="rect">
              <a:avLst/>
            </a:prstGeom>
            <a:solidFill>
              <a:srgbClr val="FF8633"/>
            </a:solidFill>
            <a:ln w="9525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 eaLnBrk="1" hangingPunct="1">
                <a:spcBef>
                  <a:spcPct val="0"/>
                </a:spcBef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b="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 rot="5400000" flipV="1">
              <a:off x="5780159" y="2772479"/>
              <a:ext cx="136792" cy="17393"/>
            </a:xfrm>
            <a:prstGeom prst="rect">
              <a:avLst/>
            </a:prstGeom>
            <a:solidFill>
              <a:srgbClr val="FF7B21"/>
            </a:solidFill>
            <a:ln w="9525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 eaLnBrk="1" hangingPunct="1">
                <a:spcBef>
                  <a:spcPct val="0"/>
                </a:spcBef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b="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 rot="5400000" flipV="1">
              <a:off x="6570433" y="2771392"/>
              <a:ext cx="136792" cy="19566"/>
            </a:xfrm>
            <a:prstGeom prst="rect">
              <a:avLst/>
            </a:prstGeom>
            <a:solidFill>
              <a:srgbClr val="FF7B21"/>
            </a:solidFill>
            <a:ln w="9525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 eaLnBrk="1" hangingPunct="1">
                <a:spcBef>
                  <a:spcPct val="0"/>
                </a:spcBef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b="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pic>
          <p:nvPicPr>
            <p:cNvPr id="16418" name="Picture 51" descr="Serve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421366" y="2770885"/>
              <a:ext cx="392040" cy="503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9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194648">
              <a:off x="6745853" y="2206107"/>
              <a:ext cx="565976" cy="559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0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5175504" y="2057400"/>
              <a:ext cx="644137" cy="636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1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5925281" y="2057400"/>
              <a:ext cx="644137" cy="636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2" name="Picture 51" descr="Serve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5644939" y="2770885"/>
              <a:ext cx="392040" cy="503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6477000" y="2495551"/>
            <a:ext cx="2285999" cy="1351315"/>
            <a:chOff x="6540501" y="2571750"/>
            <a:chExt cx="2001838" cy="984647"/>
          </a:xfrm>
        </p:grpSpPr>
        <p:sp>
          <p:nvSpPr>
            <p:cNvPr id="16393" name="Text Box 354"/>
            <p:cNvSpPr txBox="1">
              <a:spLocks noChangeArrowheads="1"/>
            </p:cNvSpPr>
            <p:nvPr/>
          </p:nvSpPr>
          <p:spPr bwMode="auto">
            <a:xfrm>
              <a:off x="6540501" y="3021807"/>
              <a:ext cx="1090613" cy="403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 dirty="0">
                  <a:solidFill>
                    <a:schemeClr val="tx2"/>
                  </a:solidFill>
                  <a:latin typeface="Arial" pitchFamily="34" charset="0"/>
                  <a:ea typeface="ＭＳ Ｐゴシック" pitchFamily="50" charset="-128"/>
                </a:rPr>
                <a:t>El 60% de los </a:t>
              </a:r>
              <a:r>
                <a:rPr lang="en-US" sz="1000" dirty="0" err="1">
                  <a:solidFill>
                    <a:schemeClr val="tx2"/>
                  </a:solidFill>
                  <a:latin typeface="Arial" pitchFamily="34" charset="0"/>
                  <a:ea typeface="ＭＳ Ｐゴシック" pitchFamily="50" charset="-128"/>
                </a:rPr>
                <a:t>datos</a:t>
              </a:r>
              <a:r>
                <a:rPr lang="en-US" sz="1000" dirty="0">
                  <a:solidFill>
                    <a:schemeClr val="tx2"/>
                  </a:solidFill>
                  <a:latin typeface="Arial" pitchFamily="34" charset="0"/>
                  <a:ea typeface="ＭＳ Ｐゴシック" pitchFamily="50" charset="-128"/>
                </a:rPr>
                <a:t> reside </a:t>
              </a:r>
              <a:r>
                <a:rPr lang="en-US" sz="1000" dirty="0" err="1">
                  <a:solidFill>
                    <a:schemeClr val="tx2"/>
                  </a:solidFill>
                  <a:latin typeface="Arial" pitchFamily="34" charset="0"/>
                  <a:ea typeface="ＭＳ Ｐゴシック" pitchFamily="50" charset="-128"/>
                </a:rPr>
                <a:t>aquí</a:t>
              </a:r>
              <a:r>
                <a:rPr lang="en-US" sz="1000" dirty="0">
                  <a:solidFill>
                    <a:schemeClr val="tx2"/>
                  </a:solidFill>
                  <a:latin typeface="Arial" pitchFamily="34" charset="0"/>
                  <a:ea typeface="ＭＳ Ｐゴシック" pitchFamily="50" charset="-128"/>
                </a:rPr>
                <a:t> - IDC</a:t>
              </a:r>
            </a:p>
          </p:txBody>
        </p:sp>
        <p:grpSp>
          <p:nvGrpSpPr>
            <p:cNvPr id="16394" name="Group 42"/>
            <p:cNvGrpSpPr>
              <a:grpSpLocks/>
            </p:cNvGrpSpPr>
            <p:nvPr/>
          </p:nvGrpSpPr>
          <p:grpSpPr bwMode="auto">
            <a:xfrm>
              <a:off x="6943726" y="2571750"/>
              <a:ext cx="1598613" cy="984647"/>
              <a:chOff x="4374" y="2136"/>
              <a:chExt cx="1007" cy="827"/>
            </a:xfrm>
          </p:grpSpPr>
          <p:pic>
            <p:nvPicPr>
              <p:cNvPr id="16407" name="Picture 362" descr="C:\Documents and Settings\goedek\Local Settings\Temporary Internet Files\Content.IE5\GLCPE3C9\MCj04316320000[1].png"/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 rot="194648">
                <a:off x="4634" y="2136"/>
                <a:ext cx="341" cy="3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8" name="Picture 362" descr="C:\Documents and Settings\goedek\Local Settings\Temporary Internet Files\Content.IE5\GLCPE3C9\MCj04316320000[1].png"/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 rot="194648">
                <a:off x="4374" y="2230"/>
                <a:ext cx="341" cy="3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9" name="Picture 27" descr="C:\Documents and Settings\goedek\My Documents\My Pictures\Microsoft Clip Organizer\j0432646.png"/>
              <p:cNvPicPr>
                <a:picLocks noChangeAspect="1" noChangeArrowheads="1"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 bwMode="auto">
              <a:xfrm>
                <a:off x="4993" y="2443"/>
                <a:ext cx="388" cy="3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10" name="Picture 27" descr="C:\Documents and Settings\goedek\My Documents\My Pictures\Microsoft Clip Organizer\j0432646.png"/>
              <p:cNvPicPr>
                <a:picLocks noChangeAspect="1" noChangeArrowheads="1"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 bwMode="auto">
              <a:xfrm>
                <a:off x="4755" y="2580"/>
                <a:ext cx="388" cy="3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11" name="Picture 362" descr="C:\Documents and Settings\goedek\Local Settings\Temporary Internet Files\Content.IE5\GLCPE3C9\MCj04316320000[1].png"/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 rot="194648">
                <a:off x="4648" y="2265"/>
                <a:ext cx="341" cy="3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6395" name="Group 89"/>
          <p:cNvGrpSpPr>
            <a:grpSpLocks/>
          </p:cNvGrpSpPr>
          <p:nvPr/>
        </p:nvGrpSpPr>
        <p:grpSpPr bwMode="auto">
          <a:xfrm>
            <a:off x="5006976" y="4028679"/>
            <a:ext cx="1985963" cy="948928"/>
            <a:chOff x="5426336" y="5206700"/>
            <a:chExt cx="2469769" cy="1454433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862643" y="5637373"/>
              <a:ext cx="1129263" cy="171539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5915946" y="5797963"/>
              <a:ext cx="1721533" cy="10949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915946" y="5797963"/>
              <a:ext cx="1549775" cy="312055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5927792" y="5797963"/>
              <a:ext cx="1247717" cy="582138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831055" y="5734091"/>
              <a:ext cx="677162" cy="527392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401" name="Picture 12" descr="building"/>
            <p:cNvPicPr preferRelativeResize="0"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5426336" y="5206700"/>
              <a:ext cx="684005" cy="684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2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 rot="194648">
              <a:off x="7319164" y="5451513"/>
              <a:ext cx="508448" cy="50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3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 rot="194648">
              <a:off x="6781282" y="5311666"/>
              <a:ext cx="508448" cy="50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4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>
              <a:off x="6241681" y="6027925"/>
              <a:ext cx="578665" cy="571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5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>
              <a:off x="7317440" y="5855803"/>
              <a:ext cx="578665" cy="571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6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 rot="194648">
              <a:off x="6813562" y="6158636"/>
              <a:ext cx="508448" cy="50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031928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gray">
          <a:xfrm>
            <a:off x="200025" y="2861469"/>
            <a:ext cx="8153400" cy="214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008" tIns="0" rIns="64008" bIns="0"/>
          <a:lstStyle/>
          <a:p>
            <a:pPr marL="282575" indent="-282575">
              <a:spcBef>
                <a:spcPts val="0"/>
              </a:spcBef>
              <a:buClr>
                <a:schemeClr val="tx2"/>
              </a:buClr>
              <a:buSzPct val="85000"/>
              <a:buFontTx/>
              <a:buChar char="•"/>
            </a:pPr>
            <a:r>
              <a:rPr lang="en-US" sz="1600" dirty="0" err="1">
                <a:latin typeface="Calibri" pitchFamily="34" charset="0"/>
              </a:rPr>
              <a:t>Elija</a:t>
            </a:r>
            <a:r>
              <a:rPr lang="en-US" sz="1600" dirty="0">
                <a:latin typeface="Calibri" pitchFamily="34" charset="0"/>
              </a:rPr>
              <a:t> un </a:t>
            </a:r>
            <a:r>
              <a:rPr lang="en-US" sz="1600" dirty="0" err="1">
                <a:latin typeface="Calibri" pitchFamily="34" charset="0"/>
              </a:rPr>
              <a:t>servidor</a:t>
            </a:r>
            <a:r>
              <a:rPr lang="en-US" sz="1600" dirty="0">
                <a:latin typeface="Calibri" pitchFamily="34" charset="0"/>
              </a:rPr>
              <a:t> de </a:t>
            </a:r>
            <a:r>
              <a:rPr lang="en-US" sz="1600" dirty="0" err="1">
                <a:latin typeface="Calibri" pitchFamily="34" charset="0"/>
              </a:rPr>
              <a:t>copias</a:t>
            </a:r>
            <a:r>
              <a:rPr lang="en-US" sz="1600" dirty="0">
                <a:latin typeface="Calibri" pitchFamily="34" charset="0"/>
              </a:rPr>
              <a:t> de </a:t>
            </a:r>
            <a:r>
              <a:rPr lang="en-US" sz="1600" dirty="0" err="1">
                <a:latin typeface="Calibri" pitchFamily="34" charset="0"/>
              </a:rPr>
              <a:t>seguridad</a:t>
            </a:r>
            <a:r>
              <a:rPr lang="en-US" sz="1600" dirty="0">
                <a:latin typeface="Calibri" pitchFamily="34" charset="0"/>
              </a:rPr>
              <a:t> de Windows o Macintosh</a:t>
            </a:r>
          </a:p>
          <a:p>
            <a:pPr marL="282575" indent="-282575">
              <a:spcBef>
                <a:spcPts val="0"/>
              </a:spcBef>
              <a:buClr>
                <a:schemeClr val="tx2"/>
              </a:buClr>
              <a:buSzPct val="85000"/>
              <a:buFontTx/>
              <a:buChar char="•"/>
            </a:pPr>
            <a:r>
              <a:rPr lang="en-US" sz="1600" dirty="0" err="1">
                <a:latin typeface="Calibri" pitchFamily="34" charset="0"/>
              </a:rPr>
              <a:t>Proteja</a:t>
            </a:r>
            <a:r>
              <a:rPr lang="en-US" sz="1600" dirty="0">
                <a:latin typeface="Calibri" pitchFamily="34" charset="0"/>
              </a:rPr>
              <a:t> </a:t>
            </a:r>
            <a:r>
              <a:rPr lang="en-US" sz="1600" dirty="0" err="1">
                <a:latin typeface="Calibri" pitchFamily="34" charset="0"/>
              </a:rPr>
              <a:t>servidores</a:t>
            </a:r>
            <a:r>
              <a:rPr lang="en-US" sz="1600" dirty="0">
                <a:latin typeface="Calibri" pitchFamily="34" charset="0"/>
              </a:rPr>
              <a:t>, </a:t>
            </a:r>
            <a:r>
              <a:rPr lang="en-US" sz="1600" dirty="0" err="1">
                <a:latin typeface="Calibri" pitchFamily="34" charset="0"/>
              </a:rPr>
              <a:t>ordenadores</a:t>
            </a:r>
            <a:r>
              <a:rPr lang="en-US" sz="1600" dirty="0">
                <a:latin typeface="Calibri" pitchFamily="34" charset="0"/>
              </a:rPr>
              <a:t> de </a:t>
            </a:r>
            <a:r>
              <a:rPr lang="en-US" sz="1600" dirty="0" err="1">
                <a:latin typeface="Calibri" pitchFamily="34" charset="0"/>
              </a:rPr>
              <a:t>sobremesa</a:t>
            </a:r>
            <a:r>
              <a:rPr lang="en-US" sz="1600" dirty="0">
                <a:latin typeface="Calibri" pitchFamily="34" charset="0"/>
              </a:rPr>
              <a:t>, </a:t>
            </a:r>
            <a:r>
              <a:rPr lang="en-US" sz="1600" dirty="0" err="1">
                <a:latin typeface="Calibri" pitchFamily="34" charset="0"/>
              </a:rPr>
              <a:t>portátiles</a:t>
            </a:r>
            <a:r>
              <a:rPr lang="en-US" sz="1600" dirty="0">
                <a:latin typeface="Calibri" pitchFamily="34" charset="0"/>
              </a:rPr>
              <a:t>, </a:t>
            </a:r>
            <a:r>
              <a:rPr lang="en-US" sz="1600" dirty="0" err="1">
                <a:latin typeface="Calibri" pitchFamily="34" charset="0"/>
              </a:rPr>
              <a:t>aplicaciones</a:t>
            </a:r>
            <a:r>
              <a:rPr lang="en-US" sz="1600" dirty="0">
                <a:latin typeface="Calibri" pitchFamily="34" charset="0"/>
              </a:rPr>
              <a:t> 24 </a:t>
            </a:r>
            <a:r>
              <a:rPr lang="en-US" sz="1600" dirty="0" err="1">
                <a:latin typeface="Calibri" pitchFamily="34" charset="0"/>
              </a:rPr>
              <a:t>horas</a:t>
            </a:r>
            <a:r>
              <a:rPr lang="en-US" sz="1600" dirty="0">
                <a:latin typeface="Calibri" pitchFamily="34" charset="0"/>
              </a:rPr>
              <a:t> los 7 </a:t>
            </a:r>
            <a:r>
              <a:rPr lang="en-US" sz="1600" dirty="0" err="1">
                <a:latin typeface="Calibri" pitchFamily="34" charset="0"/>
              </a:rPr>
              <a:t>días</a:t>
            </a:r>
            <a:r>
              <a:rPr lang="en-US" sz="1600" dirty="0">
                <a:latin typeface="Calibri" pitchFamily="34" charset="0"/>
              </a:rPr>
              <a:t> de la </a:t>
            </a:r>
            <a:r>
              <a:rPr lang="en-US" sz="1600" dirty="0" err="1">
                <a:latin typeface="Calibri" pitchFamily="34" charset="0"/>
              </a:rPr>
              <a:t>semana</a:t>
            </a:r>
            <a:endParaRPr lang="en-US" sz="1600" dirty="0">
              <a:latin typeface="Calibri" pitchFamily="34" charset="0"/>
            </a:endParaRPr>
          </a:p>
          <a:p>
            <a:pPr marL="617538" lvl="1" indent="-220663">
              <a:spcBef>
                <a:spcPts val="0"/>
              </a:spcBef>
              <a:buClr>
                <a:schemeClr val="tx2"/>
              </a:buClr>
              <a:buSzPct val="85000"/>
              <a:buFont typeface="Arial" pitchFamily="34" charset="0"/>
              <a:buChar char="–"/>
            </a:pPr>
            <a:r>
              <a:rPr lang="en-US" sz="1200" b="0" dirty="0" err="1">
                <a:latin typeface="Calibri" pitchFamily="34" charset="0"/>
              </a:rPr>
              <a:t>Por</a:t>
            </a:r>
            <a:r>
              <a:rPr lang="en-US" sz="1200" b="0" dirty="0">
                <a:latin typeface="Calibri" pitchFamily="34" charset="0"/>
              </a:rPr>
              <a:t> </a:t>
            </a:r>
            <a:r>
              <a:rPr lang="en-US" sz="1200" b="0" dirty="0" err="1">
                <a:latin typeface="Calibri" pitchFamily="34" charset="0"/>
              </a:rPr>
              <a:t>servidor</a:t>
            </a:r>
            <a:r>
              <a:rPr lang="en-US" sz="1200" b="0" dirty="0">
                <a:latin typeface="Calibri" pitchFamily="34" charset="0"/>
              </a:rPr>
              <a:t> de </a:t>
            </a:r>
            <a:r>
              <a:rPr lang="en-US" sz="1200" b="0" dirty="0" err="1">
                <a:latin typeface="Calibri" pitchFamily="34" charset="0"/>
              </a:rPr>
              <a:t>copia</a:t>
            </a:r>
            <a:r>
              <a:rPr lang="en-US" sz="1200" b="0" dirty="0">
                <a:latin typeface="Calibri" pitchFamily="34" charset="0"/>
              </a:rPr>
              <a:t> de </a:t>
            </a:r>
            <a:r>
              <a:rPr lang="en-US" sz="1200" b="0" dirty="0" err="1">
                <a:latin typeface="Calibri" pitchFamily="34" charset="0"/>
              </a:rPr>
              <a:t>seguridad</a:t>
            </a:r>
            <a:r>
              <a:rPr lang="en-US" sz="1200" b="0" dirty="0">
                <a:latin typeface="Calibri" pitchFamily="34" charset="0"/>
              </a:rPr>
              <a:t>: hasta 15 </a:t>
            </a:r>
            <a:r>
              <a:rPr lang="en-US" sz="1200" b="0" dirty="0" err="1">
                <a:latin typeface="Calibri" pitchFamily="34" charset="0"/>
              </a:rPr>
              <a:t>servidores</a:t>
            </a:r>
            <a:r>
              <a:rPr lang="en-US" sz="1200" b="0" dirty="0">
                <a:latin typeface="Calibri" pitchFamily="34" charset="0"/>
              </a:rPr>
              <a:t>, </a:t>
            </a:r>
            <a:r>
              <a:rPr lang="en-US" sz="1200" dirty="0">
                <a:latin typeface="Calibri" pitchFamily="34" charset="0"/>
              </a:rPr>
              <a:t>300 </a:t>
            </a:r>
            <a:r>
              <a:rPr lang="en-US" sz="1200" dirty="0" err="1">
                <a:latin typeface="Calibri" pitchFamily="34" charset="0"/>
              </a:rPr>
              <a:t>ordenadores</a:t>
            </a:r>
            <a:r>
              <a:rPr lang="en-US" sz="1200" dirty="0">
                <a:latin typeface="Calibri" pitchFamily="34" charset="0"/>
              </a:rPr>
              <a:t> de </a:t>
            </a:r>
            <a:r>
              <a:rPr lang="en-US" sz="1200" dirty="0" err="1">
                <a:latin typeface="Calibri" pitchFamily="34" charset="0"/>
              </a:rPr>
              <a:t>sobremesa</a:t>
            </a:r>
            <a:r>
              <a:rPr lang="en-US" sz="1200" dirty="0">
                <a:latin typeface="Calibri" pitchFamily="34" charset="0"/>
              </a:rPr>
              <a:t>/</a:t>
            </a:r>
            <a:r>
              <a:rPr lang="en-US" sz="1200" dirty="0" err="1">
                <a:latin typeface="Calibri" pitchFamily="34" charset="0"/>
              </a:rPr>
              <a:t>portátiles</a:t>
            </a:r>
            <a:r>
              <a:rPr lang="en-US" sz="1200" dirty="0">
                <a:latin typeface="Calibri" pitchFamily="34" charset="0"/>
              </a:rPr>
              <a:t>,</a:t>
            </a:r>
            <a:r>
              <a:rPr lang="en-US" sz="1200" b="0" dirty="0">
                <a:latin typeface="Calibri" pitchFamily="34" charset="0"/>
              </a:rPr>
              <a:t> </a:t>
            </a:r>
            <a:r>
              <a:rPr lang="en-US" sz="1200" b="0" dirty="0" err="1">
                <a:latin typeface="Calibri" pitchFamily="34" charset="0"/>
              </a:rPr>
              <a:t>millones</a:t>
            </a:r>
            <a:r>
              <a:rPr lang="en-US" sz="1200" b="0" dirty="0">
                <a:latin typeface="Calibri" pitchFamily="34" charset="0"/>
              </a:rPr>
              <a:t> de </a:t>
            </a:r>
            <a:r>
              <a:rPr lang="en-US" sz="1200" b="0" dirty="0" err="1">
                <a:latin typeface="Calibri" pitchFamily="34" charset="0"/>
              </a:rPr>
              <a:t>archivos</a:t>
            </a:r>
            <a:r>
              <a:rPr lang="en-US" sz="1200" b="0" dirty="0">
                <a:latin typeface="Calibri" pitchFamily="34" charset="0"/>
              </a:rPr>
              <a:t> </a:t>
            </a:r>
            <a:r>
              <a:rPr lang="en-US" sz="1200" b="0" dirty="0" err="1">
                <a:latin typeface="Calibri" pitchFamily="34" charset="0"/>
              </a:rPr>
              <a:t>por</a:t>
            </a:r>
            <a:r>
              <a:rPr lang="en-US" sz="1200" b="0" dirty="0">
                <a:latin typeface="Calibri" pitchFamily="34" charset="0"/>
              </a:rPr>
              <a:t> </a:t>
            </a:r>
            <a:r>
              <a:rPr lang="en-US" sz="1200" b="0" dirty="0" err="1">
                <a:latin typeface="Calibri" pitchFamily="34" charset="0"/>
              </a:rPr>
              <a:t>volumen</a:t>
            </a:r>
            <a:r>
              <a:rPr lang="en-US" sz="1200" b="0" dirty="0">
                <a:latin typeface="Calibri" pitchFamily="34" charset="0"/>
              </a:rPr>
              <a:t>                               </a:t>
            </a:r>
          </a:p>
          <a:p>
            <a:pPr marL="617538" lvl="1" indent="-220663">
              <a:spcBef>
                <a:spcPts val="0"/>
              </a:spcBef>
              <a:buClr>
                <a:schemeClr val="tx2"/>
              </a:buClr>
              <a:buSzPct val="85000"/>
              <a:buFont typeface="Arial" pitchFamily="34" charset="0"/>
              <a:buChar char="–"/>
            </a:pPr>
            <a:r>
              <a:rPr lang="en-US" sz="1200" b="0" dirty="0" err="1">
                <a:latin typeface="Calibri" pitchFamily="34" charset="0"/>
              </a:rPr>
              <a:t>Equipos</a:t>
            </a:r>
            <a:r>
              <a:rPr lang="en-US" sz="1200" b="0" dirty="0">
                <a:latin typeface="Calibri" pitchFamily="34" charset="0"/>
              </a:rPr>
              <a:t> con Windows, Red Hat Linux, SUSE Linux, Novell Linux, Mac OS X, Solaris, NetWare, VM</a:t>
            </a:r>
          </a:p>
          <a:p>
            <a:pPr marL="617538" lvl="1" indent="-220663">
              <a:spcBef>
                <a:spcPts val="0"/>
              </a:spcBef>
              <a:buClr>
                <a:schemeClr val="tx2"/>
              </a:buClr>
              <a:buSzPct val="85000"/>
              <a:buFont typeface="Arial" pitchFamily="34" charset="0"/>
              <a:buChar char="–"/>
            </a:pPr>
            <a:r>
              <a:rPr lang="en-US" sz="1200" b="0" dirty="0">
                <a:latin typeface="Calibri" pitchFamily="34" charset="0"/>
              </a:rPr>
              <a:t>MS Exchange 2007, MS SQL Server; </a:t>
            </a:r>
            <a:r>
              <a:rPr lang="en-US" sz="1200" b="0" dirty="0" err="1">
                <a:latin typeface="Calibri" pitchFamily="34" charset="0"/>
              </a:rPr>
              <a:t>protección</a:t>
            </a:r>
            <a:r>
              <a:rPr lang="en-US" sz="1200" b="0" dirty="0">
                <a:latin typeface="Calibri" pitchFamily="34" charset="0"/>
              </a:rPr>
              <a:t> de </a:t>
            </a:r>
            <a:r>
              <a:rPr lang="en-US" sz="1200" b="0" dirty="0" err="1">
                <a:latin typeface="Calibri" pitchFamily="34" charset="0"/>
              </a:rPr>
              <a:t>archivos</a:t>
            </a:r>
            <a:r>
              <a:rPr lang="en-US" sz="1200" b="0" dirty="0">
                <a:latin typeface="Calibri" pitchFamily="34" charset="0"/>
              </a:rPr>
              <a:t> </a:t>
            </a:r>
            <a:r>
              <a:rPr lang="en-US" sz="1200" b="0" dirty="0" err="1">
                <a:latin typeface="Calibri" pitchFamily="34" charset="0"/>
              </a:rPr>
              <a:t>abiertos</a:t>
            </a:r>
            <a:endParaRPr lang="en-US" sz="1200" b="0" dirty="0">
              <a:latin typeface="Calibri" pitchFamily="34" charset="0"/>
            </a:endParaRPr>
          </a:p>
          <a:p>
            <a:pPr marL="282575" indent="-282575">
              <a:spcBef>
                <a:spcPts val="0"/>
              </a:spcBef>
              <a:buClr>
                <a:schemeClr val="tx2"/>
              </a:buClr>
              <a:buSzPct val="85000"/>
              <a:buFont typeface="Calibri" pitchFamily="34" charset="0"/>
              <a:buChar char="•"/>
            </a:pPr>
            <a:r>
              <a:rPr lang="en-US" sz="1600" dirty="0" err="1">
                <a:latin typeface="Calibri" pitchFamily="34" charset="0"/>
              </a:rPr>
              <a:t>Sistemas</a:t>
            </a:r>
            <a:r>
              <a:rPr lang="en-US" sz="1600" dirty="0">
                <a:latin typeface="Calibri" pitchFamily="34" charset="0"/>
              </a:rPr>
              <a:t> </a:t>
            </a:r>
            <a:r>
              <a:rPr lang="en-US" sz="1600" dirty="0" err="1">
                <a:latin typeface="Calibri" pitchFamily="34" charset="0"/>
              </a:rPr>
              <a:t>individuales</a:t>
            </a:r>
            <a:r>
              <a:rPr lang="en-US" sz="1600" dirty="0">
                <a:latin typeface="Calibri" pitchFamily="34" charset="0"/>
              </a:rPr>
              <a:t>: </a:t>
            </a:r>
            <a:r>
              <a:rPr lang="en-US" sz="1600" dirty="0" err="1">
                <a:latin typeface="Calibri" pitchFamily="34" charset="0"/>
              </a:rPr>
              <a:t>ediciones</a:t>
            </a:r>
            <a:r>
              <a:rPr lang="en-US" sz="1600" dirty="0">
                <a:latin typeface="Calibri" pitchFamily="34" charset="0"/>
              </a:rPr>
              <a:t> de Retrospect </a:t>
            </a:r>
            <a:r>
              <a:rPr lang="en-US" sz="1600" dirty="0" err="1">
                <a:latin typeface="Calibri" pitchFamily="34" charset="0"/>
              </a:rPr>
              <a:t>para</a:t>
            </a:r>
            <a:r>
              <a:rPr lang="en-US" sz="1600" dirty="0">
                <a:latin typeface="Calibri" pitchFamily="34" charset="0"/>
              </a:rPr>
              <a:t> </a:t>
            </a:r>
            <a:r>
              <a:rPr lang="en-US" sz="1600" dirty="0" err="1">
                <a:latin typeface="Calibri" pitchFamily="34" charset="0"/>
              </a:rPr>
              <a:t>pequeñas</a:t>
            </a:r>
            <a:r>
              <a:rPr lang="en-US" sz="1600" dirty="0">
                <a:latin typeface="Calibri" pitchFamily="34" charset="0"/>
              </a:rPr>
              <a:t> </a:t>
            </a:r>
            <a:r>
              <a:rPr lang="en-US" sz="1600" dirty="0" err="1">
                <a:latin typeface="Calibri" pitchFamily="34" charset="0"/>
              </a:rPr>
              <a:t>oficinas</a:t>
            </a:r>
            <a:r>
              <a:rPr lang="en-US" sz="1600" dirty="0">
                <a:latin typeface="Calibri" pitchFamily="34" charset="0"/>
              </a:rPr>
              <a:t> </a:t>
            </a:r>
            <a:r>
              <a:rPr lang="hu-HU" sz="1600" dirty="0">
                <a:latin typeface="Calibri" pitchFamily="34" charset="0"/>
              </a:rPr>
              <a:t/>
            </a:r>
            <a:br>
              <a:rPr lang="hu-HU" sz="1600" dirty="0">
                <a:latin typeface="Calibri" pitchFamily="34" charset="0"/>
              </a:rPr>
            </a:br>
            <a:r>
              <a:rPr lang="en-US" sz="1600" dirty="0">
                <a:latin typeface="Calibri" pitchFamily="34" charset="0"/>
              </a:rPr>
              <a:t>y </a:t>
            </a:r>
            <a:r>
              <a:rPr lang="en-US" sz="1600" dirty="0" err="1">
                <a:latin typeface="Calibri" pitchFamily="34" charset="0"/>
              </a:rPr>
              <a:t>oficinas</a:t>
            </a:r>
            <a:r>
              <a:rPr lang="en-US" sz="1600" dirty="0">
                <a:latin typeface="Calibri" pitchFamily="34" charset="0"/>
              </a:rPr>
              <a:t> en casa</a:t>
            </a:r>
          </a:p>
          <a:p>
            <a:pPr marL="617538" lvl="1" indent="-220663">
              <a:spcBef>
                <a:spcPts val="0"/>
              </a:spcBef>
              <a:buClr>
                <a:schemeClr val="tx2"/>
              </a:buClr>
              <a:buSzPct val="85000"/>
              <a:buFont typeface="Calibri" pitchFamily="34" charset="0"/>
              <a:buChar char="–"/>
            </a:pPr>
            <a:r>
              <a:rPr lang="en-US" sz="1200" b="0" dirty="0" err="1">
                <a:latin typeface="Calibri" pitchFamily="34" charset="0"/>
              </a:rPr>
              <a:t>Proteja</a:t>
            </a:r>
            <a:r>
              <a:rPr lang="en-US" sz="1200" b="0" dirty="0">
                <a:latin typeface="Calibri" pitchFamily="34" charset="0"/>
              </a:rPr>
              <a:t> </a:t>
            </a:r>
            <a:r>
              <a:rPr lang="en-US" sz="1200" b="0" dirty="0" err="1">
                <a:latin typeface="Calibri" pitchFamily="34" charset="0"/>
              </a:rPr>
              <a:t>ordenadores</a:t>
            </a:r>
            <a:r>
              <a:rPr lang="en-US" sz="1200" b="0" dirty="0">
                <a:latin typeface="Calibri" pitchFamily="34" charset="0"/>
              </a:rPr>
              <a:t> de </a:t>
            </a:r>
            <a:r>
              <a:rPr lang="en-US" sz="1200" b="0" dirty="0" err="1">
                <a:latin typeface="Calibri" pitchFamily="34" charset="0"/>
              </a:rPr>
              <a:t>sobremesa</a:t>
            </a:r>
            <a:r>
              <a:rPr lang="en-US" sz="1200" b="0" dirty="0">
                <a:latin typeface="Calibri" pitchFamily="34" charset="0"/>
              </a:rPr>
              <a:t> o </a:t>
            </a:r>
            <a:r>
              <a:rPr lang="en-US" sz="1200" b="0" dirty="0" err="1">
                <a:latin typeface="Calibri" pitchFamily="34" charset="0"/>
              </a:rPr>
              <a:t>portátiles</a:t>
            </a:r>
            <a:r>
              <a:rPr lang="en-US" sz="1200" b="0" dirty="0">
                <a:latin typeface="Calibri" pitchFamily="34" charset="0"/>
              </a:rPr>
              <a:t> con Windows y Mac </a:t>
            </a:r>
            <a:r>
              <a:rPr lang="en-US" sz="1200" b="0" dirty="0" err="1">
                <a:latin typeface="Calibri" pitchFamily="34" charset="0"/>
              </a:rPr>
              <a:t>individualmente</a:t>
            </a:r>
            <a:endParaRPr lang="en-US" sz="1200" b="0" dirty="0">
              <a:latin typeface="Calibri" pitchFamily="34" charset="0"/>
            </a:endParaRPr>
          </a:p>
          <a:p>
            <a:pPr marL="617538" lvl="1" indent="-220663">
              <a:spcBef>
                <a:spcPts val="0"/>
              </a:spcBef>
              <a:buClr>
                <a:schemeClr val="tx2"/>
              </a:buClr>
              <a:buSzPct val="85000"/>
            </a:pPr>
            <a:endParaRPr lang="en-US" sz="1200" b="0" dirty="0">
              <a:latin typeface="Calibri" pitchFamily="34" charset="0"/>
            </a:endParaRPr>
          </a:p>
          <a:p>
            <a:pPr marL="617538" lvl="1" indent="-220663">
              <a:spcBef>
                <a:spcPts val="0"/>
              </a:spcBef>
              <a:buClr>
                <a:schemeClr val="tx2"/>
              </a:buClr>
              <a:buSzPct val="85000"/>
            </a:pPr>
            <a:endParaRPr lang="en-US" sz="1200" b="0" dirty="0">
              <a:latin typeface="Calibri" pitchFamily="34" charset="0"/>
            </a:endParaRPr>
          </a:p>
        </p:txBody>
      </p:sp>
      <p:sp>
        <p:nvSpPr>
          <p:cNvPr id="18435" name="Text Box 8"/>
          <p:cNvSpPr txBox="1">
            <a:spLocks noChangeArrowheads="1"/>
          </p:cNvSpPr>
          <p:nvPr/>
        </p:nvSpPr>
        <p:spPr bwMode="auto">
          <a:xfrm>
            <a:off x="179389" y="2421731"/>
            <a:ext cx="64293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 err="1">
                <a:solidFill>
                  <a:srgbClr val="000000"/>
                </a:solidFill>
                <a:latin typeface="Calibri" pitchFamily="34" charset="0"/>
              </a:rPr>
              <a:t>Sistemas</a:t>
            </a:r>
            <a:r>
              <a:rPr lang="en-US" sz="2000" dirty="0">
                <a:solidFill>
                  <a:srgbClr val="000000"/>
                </a:solidFill>
                <a:latin typeface="Calibri" pitchFamily="34" charset="0"/>
              </a:rPr>
              <a:t> en red: </a:t>
            </a:r>
            <a:r>
              <a:rPr lang="en-US" sz="2000" dirty="0" err="1">
                <a:solidFill>
                  <a:srgbClr val="000000"/>
                </a:solidFill>
                <a:latin typeface="Calibri" pitchFamily="34" charset="0"/>
              </a:rPr>
              <a:t>ediciones</a:t>
            </a:r>
            <a:r>
              <a:rPr lang="en-US" sz="20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pitchFamily="34" charset="0"/>
              </a:rPr>
              <a:t>comerciales</a:t>
            </a:r>
            <a:r>
              <a:rPr lang="en-US" sz="2000" dirty="0">
                <a:solidFill>
                  <a:srgbClr val="000000"/>
                </a:solidFill>
                <a:latin typeface="Calibri" pitchFamily="34" charset="0"/>
              </a:rPr>
              <a:t> de Retrospect</a:t>
            </a:r>
          </a:p>
        </p:txBody>
      </p:sp>
      <p:grpSp>
        <p:nvGrpSpPr>
          <p:cNvPr id="18436" name="Group 102"/>
          <p:cNvGrpSpPr>
            <a:grpSpLocks/>
          </p:cNvGrpSpPr>
          <p:nvPr/>
        </p:nvGrpSpPr>
        <p:grpSpPr bwMode="auto">
          <a:xfrm>
            <a:off x="1050926" y="1368028"/>
            <a:ext cx="4975225" cy="708422"/>
            <a:chOff x="1219200" y="2336923"/>
            <a:chExt cx="4419600" cy="838200"/>
          </a:xfrm>
        </p:grpSpPr>
        <p:sp>
          <p:nvSpPr>
            <p:cNvPr id="18489" name="Line 38"/>
            <p:cNvSpPr>
              <a:spLocks noChangeShapeType="1"/>
            </p:cNvSpPr>
            <p:nvPr/>
          </p:nvSpPr>
          <p:spPr bwMode="auto">
            <a:xfrm>
              <a:off x="1371600" y="3098923"/>
              <a:ext cx="3505200" cy="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0" name="Line 39"/>
            <p:cNvSpPr>
              <a:spLocks noChangeShapeType="1"/>
            </p:cNvSpPr>
            <p:nvPr/>
          </p:nvSpPr>
          <p:spPr bwMode="auto">
            <a:xfrm>
              <a:off x="2209800" y="2717923"/>
              <a:ext cx="0" cy="3810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1" name="Line 40"/>
            <p:cNvSpPr>
              <a:spLocks noChangeShapeType="1"/>
            </p:cNvSpPr>
            <p:nvPr/>
          </p:nvSpPr>
          <p:spPr bwMode="auto">
            <a:xfrm>
              <a:off x="1371600" y="2336923"/>
              <a:ext cx="0" cy="8382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2" name="Line 41"/>
            <p:cNvSpPr>
              <a:spLocks noChangeShapeType="1"/>
            </p:cNvSpPr>
            <p:nvPr/>
          </p:nvSpPr>
          <p:spPr bwMode="auto">
            <a:xfrm>
              <a:off x="3733800" y="2717923"/>
              <a:ext cx="0" cy="3810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3" name="Line 42"/>
            <p:cNvSpPr>
              <a:spLocks noChangeShapeType="1"/>
            </p:cNvSpPr>
            <p:nvPr/>
          </p:nvSpPr>
          <p:spPr bwMode="auto">
            <a:xfrm>
              <a:off x="2971800" y="2717923"/>
              <a:ext cx="0" cy="3810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4" name="Line 43"/>
            <p:cNvSpPr>
              <a:spLocks noChangeShapeType="1"/>
            </p:cNvSpPr>
            <p:nvPr/>
          </p:nvSpPr>
          <p:spPr bwMode="auto">
            <a:xfrm>
              <a:off x="1219200" y="3175123"/>
              <a:ext cx="76200" cy="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5" name="Line 44"/>
            <p:cNvSpPr>
              <a:spLocks noChangeShapeType="1"/>
            </p:cNvSpPr>
            <p:nvPr/>
          </p:nvSpPr>
          <p:spPr bwMode="auto">
            <a:xfrm>
              <a:off x="1219200" y="2717923"/>
              <a:ext cx="76200" cy="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6" name="Line 45"/>
            <p:cNvSpPr>
              <a:spLocks noChangeShapeType="1"/>
            </p:cNvSpPr>
            <p:nvPr/>
          </p:nvSpPr>
          <p:spPr bwMode="auto">
            <a:xfrm>
              <a:off x="1219200" y="2336923"/>
              <a:ext cx="76200" cy="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7" name="Line 46"/>
            <p:cNvSpPr>
              <a:spLocks noChangeShapeType="1"/>
            </p:cNvSpPr>
            <p:nvPr/>
          </p:nvSpPr>
          <p:spPr bwMode="auto">
            <a:xfrm>
              <a:off x="4495800" y="2717923"/>
              <a:ext cx="0" cy="3810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8" name="Line 49"/>
            <p:cNvSpPr>
              <a:spLocks noChangeShapeType="1"/>
            </p:cNvSpPr>
            <p:nvPr/>
          </p:nvSpPr>
          <p:spPr bwMode="auto">
            <a:xfrm flipV="1">
              <a:off x="5334000" y="3098923"/>
              <a:ext cx="304800" cy="0"/>
            </a:xfrm>
            <a:prstGeom prst="line">
              <a:avLst/>
            </a:prstGeom>
            <a:noFill/>
            <a:ln w="28575">
              <a:solidFill>
                <a:srgbClr val="FF8633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37" name="Text Box 15"/>
          <p:cNvSpPr txBox="1">
            <a:spLocks noChangeArrowheads="1"/>
          </p:cNvSpPr>
          <p:nvPr/>
        </p:nvSpPr>
        <p:spPr bwMode="auto">
          <a:xfrm>
            <a:off x="1236663" y="1515666"/>
            <a:ext cx="1054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dirty="0" err="1"/>
              <a:t>Servidor</a:t>
            </a:r>
            <a:r>
              <a:rPr lang="en-US" sz="900" dirty="0"/>
              <a:t> de </a:t>
            </a:r>
            <a:r>
              <a:rPr lang="en-US" sz="900" dirty="0" err="1"/>
              <a:t>aplicaciones</a:t>
            </a:r>
            <a:endParaRPr lang="en-US" sz="900" dirty="0"/>
          </a:p>
        </p:txBody>
      </p:sp>
      <p:sp>
        <p:nvSpPr>
          <p:cNvPr id="18438" name="Text Box 16"/>
          <p:cNvSpPr txBox="1">
            <a:spLocks noChangeArrowheads="1"/>
          </p:cNvSpPr>
          <p:nvPr/>
        </p:nvSpPr>
        <p:spPr bwMode="auto">
          <a:xfrm>
            <a:off x="2090738" y="1515667"/>
            <a:ext cx="7812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dirty="0" err="1"/>
              <a:t>Servidor</a:t>
            </a:r>
            <a:r>
              <a:rPr lang="en-US" sz="900" dirty="0"/>
              <a:t> de</a:t>
            </a:r>
          </a:p>
          <a:p>
            <a:r>
              <a:rPr lang="en-US" sz="900" dirty="0" err="1"/>
              <a:t>intercambio</a:t>
            </a:r>
            <a:endParaRPr lang="en-US" sz="900" dirty="0"/>
          </a:p>
        </p:txBody>
      </p:sp>
      <p:sp>
        <p:nvSpPr>
          <p:cNvPr id="18439" name="Text Box 17"/>
          <p:cNvSpPr txBox="1">
            <a:spLocks noChangeArrowheads="1"/>
          </p:cNvSpPr>
          <p:nvPr/>
        </p:nvSpPr>
        <p:spPr bwMode="auto">
          <a:xfrm>
            <a:off x="3151189" y="1515667"/>
            <a:ext cx="620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Servidor</a:t>
            </a:r>
          </a:p>
          <a:p>
            <a:r>
              <a:rPr lang="en-US" sz="900"/>
              <a:t>MS SQL</a:t>
            </a:r>
          </a:p>
        </p:txBody>
      </p:sp>
      <p:sp>
        <p:nvSpPr>
          <p:cNvPr id="18440" name="Text Box 20"/>
          <p:cNvSpPr txBox="1">
            <a:spLocks noChangeArrowheads="1"/>
          </p:cNvSpPr>
          <p:nvPr/>
        </p:nvSpPr>
        <p:spPr bwMode="auto">
          <a:xfrm>
            <a:off x="4833939" y="1056085"/>
            <a:ext cx="10302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dirty="0">
                <a:solidFill>
                  <a:srgbClr val="16263E"/>
                </a:solidFill>
              </a:rPr>
              <a:t>Retrospect</a:t>
            </a:r>
          </a:p>
          <a:p>
            <a:r>
              <a:rPr lang="en-US" sz="900" dirty="0" err="1">
                <a:solidFill>
                  <a:srgbClr val="16263E"/>
                </a:solidFill>
              </a:rPr>
              <a:t>Servidor</a:t>
            </a:r>
            <a:r>
              <a:rPr lang="en-US" sz="900" dirty="0">
                <a:solidFill>
                  <a:srgbClr val="16263E"/>
                </a:solidFill>
              </a:rPr>
              <a:t> de </a:t>
            </a:r>
            <a:r>
              <a:rPr lang="en-US" sz="900" dirty="0" err="1">
                <a:solidFill>
                  <a:srgbClr val="16263E"/>
                </a:solidFill>
              </a:rPr>
              <a:t>copias</a:t>
            </a:r>
            <a:r>
              <a:rPr lang="en-US" sz="900" dirty="0">
                <a:solidFill>
                  <a:srgbClr val="16263E"/>
                </a:solidFill>
              </a:rPr>
              <a:t> de </a:t>
            </a:r>
            <a:r>
              <a:rPr lang="en-US" sz="900" dirty="0" err="1">
                <a:solidFill>
                  <a:srgbClr val="16263E"/>
                </a:solidFill>
              </a:rPr>
              <a:t>seguridad</a:t>
            </a:r>
            <a:endParaRPr lang="en-US" sz="900" dirty="0">
              <a:solidFill>
                <a:srgbClr val="16263E"/>
              </a:solidFill>
            </a:endParaRPr>
          </a:p>
        </p:txBody>
      </p:sp>
      <p:sp>
        <p:nvSpPr>
          <p:cNvPr id="18441" name="Text Box 28"/>
          <p:cNvSpPr txBox="1">
            <a:spLocks noChangeArrowheads="1"/>
          </p:cNvSpPr>
          <p:nvPr/>
        </p:nvSpPr>
        <p:spPr bwMode="auto">
          <a:xfrm>
            <a:off x="3830638" y="1515667"/>
            <a:ext cx="9953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dirty="0" err="1"/>
              <a:t>Servidor</a:t>
            </a:r>
            <a:endParaRPr lang="en-US" sz="900" dirty="0"/>
          </a:p>
          <a:p>
            <a:r>
              <a:rPr lang="en-US" sz="900" dirty="0"/>
              <a:t>de </a:t>
            </a:r>
            <a:r>
              <a:rPr lang="en-US" sz="900" dirty="0" err="1"/>
              <a:t>archivos</a:t>
            </a:r>
            <a:endParaRPr lang="en-US" sz="900" dirty="0"/>
          </a:p>
        </p:txBody>
      </p:sp>
      <p:grpSp>
        <p:nvGrpSpPr>
          <p:cNvPr id="18442" name="Group 101"/>
          <p:cNvGrpSpPr>
            <a:grpSpLocks/>
          </p:cNvGrpSpPr>
          <p:nvPr/>
        </p:nvGrpSpPr>
        <p:grpSpPr bwMode="auto">
          <a:xfrm>
            <a:off x="995364" y="1303735"/>
            <a:ext cx="4516437" cy="838200"/>
            <a:chOff x="1170443" y="2260151"/>
            <a:chExt cx="4011509" cy="992630"/>
          </a:xfrm>
        </p:grpSpPr>
        <p:sp>
          <p:nvSpPr>
            <p:cNvPr id="30" name="Line 12"/>
            <p:cNvSpPr>
              <a:spLocks noChangeShapeType="1"/>
            </p:cNvSpPr>
            <p:nvPr/>
          </p:nvSpPr>
          <p:spPr bwMode="auto">
            <a:xfrm>
              <a:off x="1170443" y="3251371"/>
              <a:ext cx="125491" cy="141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1" name="Line 13"/>
            <p:cNvSpPr>
              <a:spLocks noChangeShapeType="1"/>
            </p:cNvSpPr>
            <p:nvPr/>
          </p:nvSpPr>
          <p:spPr bwMode="auto">
            <a:xfrm>
              <a:off x="1174673" y="2640847"/>
              <a:ext cx="121262" cy="141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2" name="Line 14"/>
            <p:cNvSpPr>
              <a:spLocks noChangeShapeType="1"/>
            </p:cNvSpPr>
            <p:nvPr/>
          </p:nvSpPr>
          <p:spPr bwMode="auto">
            <a:xfrm>
              <a:off x="1295934" y="3022953"/>
              <a:ext cx="3886018" cy="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3" name="Line 18"/>
            <p:cNvSpPr>
              <a:spLocks noChangeShapeType="1"/>
            </p:cNvSpPr>
            <p:nvPr/>
          </p:nvSpPr>
          <p:spPr bwMode="auto">
            <a:xfrm flipV="1">
              <a:off x="2133487" y="2336290"/>
              <a:ext cx="0" cy="686663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4" name="Line 19"/>
            <p:cNvSpPr>
              <a:spLocks noChangeShapeType="1"/>
            </p:cNvSpPr>
            <p:nvPr/>
          </p:nvSpPr>
          <p:spPr bwMode="auto">
            <a:xfrm flipV="1">
              <a:off x="2896309" y="2336290"/>
              <a:ext cx="0" cy="686663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5" name="Line 30"/>
            <p:cNvSpPr>
              <a:spLocks noChangeShapeType="1"/>
            </p:cNvSpPr>
            <p:nvPr/>
          </p:nvSpPr>
          <p:spPr bwMode="auto">
            <a:xfrm flipV="1">
              <a:off x="1295934" y="2260151"/>
              <a:ext cx="0" cy="99122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6" name="Line 31"/>
            <p:cNvSpPr>
              <a:spLocks noChangeShapeType="1"/>
            </p:cNvSpPr>
            <p:nvPr/>
          </p:nvSpPr>
          <p:spPr bwMode="auto">
            <a:xfrm>
              <a:off x="1174673" y="2260151"/>
              <a:ext cx="121262" cy="141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7" name="Line 32"/>
            <p:cNvSpPr>
              <a:spLocks noChangeShapeType="1"/>
            </p:cNvSpPr>
            <p:nvPr/>
          </p:nvSpPr>
          <p:spPr bwMode="auto">
            <a:xfrm>
              <a:off x="1981205" y="2336290"/>
              <a:ext cx="152282" cy="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8" name="Line 33"/>
            <p:cNvSpPr>
              <a:spLocks noChangeShapeType="1"/>
            </p:cNvSpPr>
            <p:nvPr/>
          </p:nvSpPr>
          <p:spPr bwMode="auto">
            <a:xfrm>
              <a:off x="2744026" y="2336290"/>
              <a:ext cx="152282" cy="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9" name="Line 34"/>
            <p:cNvSpPr>
              <a:spLocks noChangeShapeType="1"/>
            </p:cNvSpPr>
            <p:nvPr/>
          </p:nvSpPr>
          <p:spPr bwMode="auto">
            <a:xfrm>
              <a:off x="3505438" y="2336290"/>
              <a:ext cx="152282" cy="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0" name="Line 35"/>
            <p:cNvSpPr>
              <a:spLocks noChangeShapeType="1"/>
            </p:cNvSpPr>
            <p:nvPr/>
          </p:nvSpPr>
          <p:spPr bwMode="auto">
            <a:xfrm>
              <a:off x="4268258" y="2336290"/>
              <a:ext cx="152282" cy="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1" name="Line 36"/>
            <p:cNvSpPr>
              <a:spLocks noChangeShapeType="1"/>
            </p:cNvSpPr>
            <p:nvPr/>
          </p:nvSpPr>
          <p:spPr bwMode="auto">
            <a:xfrm flipV="1">
              <a:off x="3657720" y="2336290"/>
              <a:ext cx="0" cy="686663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2" name="Line 37"/>
            <p:cNvSpPr>
              <a:spLocks noChangeShapeType="1"/>
            </p:cNvSpPr>
            <p:nvPr/>
          </p:nvSpPr>
          <p:spPr bwMode="auto">
            <a:xfrm flipV="1">
              <a:off x="4420541" y="2336290"/>
              <a:ext cx="0" cy="686663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 eaLnBrk="1" hangingPunct="1">
                <a:buSzTx/>
                <a:defRPr/>
              </a:pPr>
              <a:endParaRPr lang="en-US" sz="1800">
                <a:solidFill>
                  <a:schemeClr val="tx1"/>
                </a:solidFill>
                <a:cs typeface="Arial" charset="0"/>
              </a:endParaRPr>
            </a:p>
          </p:txBody>
        </p:sp>
      </p:grpSp>
      <p:sp>
        <p:nvSpPr>
          <p:cNvPr id="18443" name="Text Box 47"/>
          <p:cNvSpPr txBox="1">
            <a:spLocks noChangeArrowheads="1"/>
          </p:cNvSpPr>
          <p:nvPr/>
        </p:nvSpPr>
        <p:spPr bwMode="auto">
          <a:xfrm>
            <a:off x="2435225" y="2012157"/>
            <a:ext cx="154463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50" dirty="0" err="1">
                <a:solidFill>
                  <a:srgbClr val="C0504D"/>
                </a:solidFill>
              </a:rPr>
              <a:t>Datos</a:t>
            </a:r>
            <a:r>
              <a:rPr lang="en-US" sz="1050" dirty="0">
                <a:solidFill>
                  <a:srgbClr val="C0504D"/>
                </a:solidFill>
              </a:rPr>
              <a:t> de la </a:t>
            </a:r>
            <a:r>
              <a:rPr lang="en-US" sz="1050" dirty="0" err="1">
                <a:solidFill>
                  <a:srgbClr val="C0504D"/>
                </a:solidFill>
              </a:rPr>
              <a:t>copia</a:t>
            </a:r>
            <a:r>
              <a:rPr lang="en-US" sz="1050" dirty="0">
                <a:solidFill>
                  <a:srgbClr val="C0504D"/>
                </a:solidFill>
              </a:rPr>
              <a:t> de </a:t>
            </a:r>
            <a:r>
              <a:rPr lang="en-US" sz="1050" dirty="0" err="1">
                <a:solidFill>
                  <a:srgbClr val="C0504D"/>
                </a:solidFill>
              </a:rPr>
              <a:t>seguridad</a:t>
            </a:r>
            <a:endParaRPr lang="en-US" sz="1050" dirty="0">
              <a:solidFill>
                <a:srgbClr val="C0504D"/>
              </a:solidFill>
            </a:endParaRPr>
          </a:p>
        </p:txBody>
      </p:sp>
      <p:pic>
        <p:nvPicPr>
          <p:cNvPr id="18444" name="Picture 51" descr="Server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68900" y="1671637"/>
            <a:ext cx="5095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5" name="Picture 51" descr="Server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01775" y="1057275"/>
            <a:ext cx="5095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6" name="Picture 51" descr="Server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68550" y="1057275"/>
            <a:ext cx="5095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7" name="Picture 51" descr="Server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25800" y="1057275"/>
            <a:ext cx="5095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8" name="Picture 51" descr="Server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084639" y="1057275"/>
            <a:ext cx="509587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49" name="Group 95"/>
          <p:cNvGrpSpPr>
            <a:grpSpLocks/>
          </p:cNvGrpSpPr>
          <p:nvPr/>
        </p:nvGrpSpPr>
        <p:grpSpPr bwMode="auto">
          <a:xfrm>
            <a:off x="368300" y="1039416"/>
            <a:ext cx="793750" cy="547688"/>
            <a:chOff x="7342094" y="882126"/>
            <a:chExt cx="1801906" cy="1656776"/>
          </a:xfrm>
        </p:grpSpPr>
        <p:pic>
          <p:nvPicPr>
            <p:cNvPr id="18473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8291265" y="882126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4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7823987" y="1290918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5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7342094" y="1671918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450" name="Group 96"/>
          <p:cNvGrpSpPr>
            <a:grpSpLocks/>
          </p:cNvGrpSpPr>
          <p:nvPr/>
        </p:nvGrpSpPr>
        <p:grpSpPr bwMode="auto">
          <a:xfrm>
            <a:off x="368300" y="1464469"/>
            <a:ext cx="793750" cy="546497"/>
            <a:chOff x="7342094" y="882126"/>
            <a:chExt cx="1801906" cy="1656776"/>
          </a:xfrm>
        </p:grpSpPr>
        <p:pic>
          <p:nvPicPr>
            <p:cNvPr id="18470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8291265" y="882126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1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7823987" y="1290918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2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7342094" y="1671918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451" name="Picture 362" descr="C:\Documents and Settings\goedek\Local Settings\Temporary Internet Files\Content.IE5\GLCPE3C9\MCj04316320000[1]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194648">
            <a:off x="530226" y="1908572"/>
            <a:ext cx="561975" cy="42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52" name="Text Box 29"/>
          <p:cNvSpPr txBox="1">
            <a:spLocks noChangeArrowheads="1"/>
          </p:cNvSpPr>
          <p:nvPr/>
        </p:nvSpPr>
        <p:spPr bwMode="gray">
          <a:xfrm>
            <a:off x="5627688" y="1542277"/>
            <a:ext cx="1274762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000">
                <a:solidFill>
                  <a:srgbClr val="000066"/>
                </a:solidFill>
              </a:rPr>
              <a:t>SCSI,                              iSCSI,                                      o FC </a:t>
            </a:r>
          </a:p>
        </p:txBody>
      </p:sp>
      <p:sp>
        <p:nvSpPr>
          <p:cNvPr id="18453" name="Line 50"/>
          <p:cNvSpPr>
            <a:spLocks noChangeShapeType="1"/>
          </p:cNvSpPr>
          <p:nvPr/>
        </p:nvSpPr>
        <p:spPr bwMode="auto">
          <a:xfrm>
            <a:off x="6540501" y="2082404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" name="Line 51"/>
          <p:cNvSpPr>
            <a:spLocks noChangeShapeType="1"/>
          </p:cNvSpPr>
          <p:nvPr/>
        </p:nvSpPr>
        <p:spPr bwMode="auto">
          <a:xfrm>
            <a:off x="6540501" y="1482329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buSzTx/>
              <a:defRPr/>
            </a:pPr>
            <a:endParaRPr lang="en-US" sz="180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56" name="Line 52"/>
          <p:cNvSpPr>
            <a:spLocks noChangeShapeType="1"/>
          </p:cNvSpPr>
          <p:nvPr/>
        </p:nvSpPr>
        <p:spPr bwMode="auto">
          <a:xfrm>
            <a:off x="6540501" y="1800225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buSzTx/>
              <a:defRPr/>
            </a:pPr>
            <a:endParaRPr lang="en-US" sz="180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57" name="Line 53"/>
          <p:cNvSpPr>
            <a:spLocks noChangeShapeType="1"/>
          </p:cNvSpPr>
          <p:nvPr/>
        </p:nvSpPr>
        <p:spPr bwMode="auto">
          <a:xfrm>
            <a:off x="6540501" y="2162175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buSzTx/>
              <a:defRPr/>
            </a:pPr>
            <a:endParaRPr lang="en-US" sz="180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18457" name="Line 54"/>
          <p:cNvSpPr>
            <a:spLocks noChangeShapeType="1"/>
          </p:cNvSpPr>
          <p:nvPr/>
        </p:nvSpPr>
        <p:spPr bwMode="auto">
          <a:xfrm>
            <a:off x="6540501" y="1401366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8" name="Line 55"/>
          <p:cNvSpPr>
            <a:spLocks noChangeShapeType="1"/>
          </p:cNvSpPr>
          <p:nvPr/>
        </p:nvSpPr>
        <p:spPr bwMode="auto">
          <a:xfrm>
            <a:off x="6540501" y="1720454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9" name="Text Box 56"/>
          <p:cNvSpPr txBox="1">
            <a:spLocks noChangeArrowheads="1"/>
          </p:cNvSpPr>
          <p:nvPr/>
        </p:nvSpPr>
        <p:spPr bwMode="auto">
          <a:xfrm>
            <a:off x="7848600" y="1306117"/>
            <a:ext cx="7445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rgbClr val="000066"/>
                </a:solidFill>
              </a:rPr>
              <a:t>Disco</a:t>
            </a:r>
          </a:p>
        </p:txBody>
      </p:sp>
      <p:sp>
        <p:nvSpPr>
          <p:cNvPr id="18460" name="Text Box 57"/>
          <p:cNvSpPr txBox="1">
            <a:spLocks noChangeArrowheads="1"/>
          </p:cNvSpPr>
          <p:nvPr/>
        </p:nvSpPr>
        <p:spPr bwMode="auto">
          <a:xfrm>
            <a:off x="7861300" y="2022873"/>
            <a:ext cx="10620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rgbClr val="000066"/>
                </a:solidFill>
              </a:rPr>
              <a:t>CD/DVD</a:t>
            </a:r>
          </a:p>
        </p:txBody>
      </p:sp>
      <p:sp>
        <p:nvSpPr>
          <p:cNvPr id="18461" name="Text Box 58"/>
          <p:cNvSpPr txBox="1">
            <a:spLocks noChangeArrowheads="1"/>
          </p:cNvSpPr>
          <p:nvPr/>
        </p:nvSpPr>
        <p:spPr bwMode="auto">
          <a:xfrm>
            <a:off x="7827963" y="1640682"/>
            <a:ext cx="742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rgbClr val="000066"/>
                </a:solidFill>
              </a:rPr>
              <a:t>Cinta</a:t>
            </a:r>
          </a:p>
        </p:txBody>
      </p:sp>
      <p:pic>
        <p:nvPicPr>
          <p:cNvPr id="18462" name="Picture 22" descr="cd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292975" y="1957388"/>
            <a:ext cx="484188" cy="36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63" name="Picture 31" descr="backup tape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296151" y="1541860"/>
            <a:ext cx="479425" cy="35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4" name="Text Box 57"/>
          <p:cNvSpPr txBox="1">
            <a:spLocks noChangeArrowheads="1"/>
          </p:cNvSpPr>
          <p:nvPr/>
        </p:nvSpPr>
        <p:spPr bwMode="auto">
          <a:xfrm>
            <a:off x="7874000" y="2444354"/>
            <a:ext cx="10620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rgbClr val="000066"/>
                </a:solidFill>
              </a:rPr>
              <a:t>Rev </a:t>
            </a:r>
          </a:p>
        </p:txBody>
      </p:sp>
      <p:sp>
        <p:nvSpPr>
          <p:cNvPr id="18465" name="Line 50"/>
          <p:cNvSpPr>
            <a:spLocks noChangeShapeType="1"/>
          </p:cNvSpPr>
          <p:nvPr/>
        </p:nvSpPr>
        <p:spPr bwMode="auto">
          <a:xfrm>
            <a:off x="6540501" y="2468166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7" name="Line 53"/>
          <p:cNvSpPr>
            <a:spLocks noChangeShapeType="1"/>
          </p:cNvSpPr>
          <p:nvPr/>
        </p:nvSpPr>
        <p:spPr bwMode="auto">
          <a:xfrm>
            <a:off x="6540501" y="2547938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buSzTx/>
              <a:defRPr/>
            </a:pPr>
            <a:endParaRPr lang="en-US" sz="180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18467" name="Picture 6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gray">
          <a:xfrm>
            <a:off x="7316789" y="2421731"/>
            <a:ext cx="581025" cy="33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68" name="Picture 72" descr="StorCenter_NHD_dual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202488" y="1042988"/>
            <a:ext cx="673100" cy="51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9" name="Title 1"/>
          <p:cNvSpPr>
            <a:spLocks/>
          </p:cNvSpPr>
          <p:nvPr/>
        </p:nvSpPr>
        <p:spPr bwMode="auto">
          <a:xfrm>
            <a:off x="214313" y="106760"/>
            <a:ext cx="73533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400" dirty="0" err="1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rPr>
              <a:t>Protección</a:t>
            </a:r>
            <a:r>
              <a:rPr lang="en-US" sz="2400" dirty="0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rPr>
              <a:t>completa</a:t>
            </a:r>
            <a:r>
              <a:rPr lang="en-US" sz="2400" dirty="0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rPr>
              <a:t>para</a:t>
            </a:r>
            <a:r>
              <a:rPr lang="en-US" sz="2400" dirty="0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rPr>
              <a:t> los </a:t>
            </a:r>
            <a:r>
              <a:rPr lang="en-US" sz="2400" dirty="0" err="1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rPr>
              <a:t>datos</a:t>
            </a:r>
            <a:r>
              <a:rPr lang="en-US" sz="2400" dirty="0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rPr>
              <a:t>críticos</a:t>
            </a:r>
            <a:endParaRPr lang="en-US" sz="2400" dirty="0">
              <a:solidFill>
                <a:schemeClr val="bg1"/>
              </a:solidFill>
              <a:latin typeface="+mj-lt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326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1456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kern="1200" noProof="1">
                <a:cs typeface="Arial" pitchFamily="34" charset="0"/>
              </a:rPr>
              <a:t>Tecnologías</a:t>
            </a:r>
            <a:r>
              <a:rPr lang="en-US" sz="2400" b="0" kern="1200" dirty="0">
                <a:cs typeface="Arial" pitchFamily="34" charset="0"/>
              </a:rPr>
              <a:t> </a:t>
            </a:r>
            <a:r>
              <a:rPr lang="es-ES" sz="2400" b="0" kern="1200" dirty="0">
                <a:cs typeface="Arial" pitchFamily="34" charset="0"/>
              </a:rPr>
              <a:t>clave</a:t>
            </a:r>
            <a:r>
              <a:rPr lang="en-US" sz="2400" b="0" kern="1200" dirty="0">
                <a:cs typeface="Arial" pitchFamily="34" charset="0"/>
              </a:rPr>
              <a:t> </a:t>
            </a:r>
            <a:r>
              <a:rPr lang="es-ES" sz="2400" b="0" kern="1200" dirty="0">
                <a:cs typeface="Arial" pitchFamily="34" charset="0"/>
              </a:rPr>
              <a:t>de</a:t>
            </a:r>
            <a:r>
              <a:rPr lang="en-US" sz="2400" b="0" kern="1200" dirty="0">
                <a:cs typeface="Arial" pitchFamily="34" charset="0"/>
              </a:rPr>
              <a:t> </a:t>
            </a:r>
            <a:r>
              <a:rPr lang="es-ES" sz="2400" b="0" kern="1200" noProof="1">
                <a:cs typeface="Arial" pitchFamily="34" charset="0"/>
              </a:rPr>
              <a:t>Retrospect</a:t>
            </a:r>
            <a:endParaRPr lang="es-ES" sz="2400" b="0" kern="1200" noProof="1">
              <a:cs typeface="Arial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901781"/>
              </p:ext>
            </p:extLst>
          </p:nvPr>
        </p:nvGraphicFramePr>
        <p:xfrm>
          <a:off x="457200" y="1000125"/>
          <a:ext cx="8229600" cy="3411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9322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28576" y="221456"/>
            <a:ext cx="9058275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kern="1200" noProof="1">
                <a:cs typeface="Arial" pitchFamily="34" charset="0"/>
              </a:rPr>
              <a:t>Retrospect</a:t>
            </a:r>
            <a:r>
              <a:rPr lang="es-ES" sz="2400" b="0" kern="1200" noProof="1">
                <a:cs typeface="Arial" pitchFamily="34" charset="0"/>
              </a:rPr>
              <a:t> 9: fiable, seguro, probado, hecho para Mac OS X</a:t>
            </a:r>
            <a:endParaRPr lang="es-ES" sz="2400" b="0" kern="1200" noProof="1">
              <a:cs typeface="Arial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979185" y="1171575"/>
            <a:ext cx="4459965" cy="3756877"/>
          </a:xfrm>
        </p:spPr>
        <p:txBody>
          <a:bodyPr wrap="square">
            <a:normAutofit fontScale="92500" lnSpcReduction="20000"/>
          </a:bodyPr>
          <a:lstStyle/>
          <a:p>
            <a:pPr marL="0" indent="0" algn="l">
              <a:lnSpc>
                <a:spcPct val="90000"/>
              </a:lnSpc>
              <a:spcBef>
                <a:spcPts val="1200"/>
              </a:spcBef>
              <a:spcAft>
                <a:spcPts val="240"/>
              </a:spcAft>
              <a:buNone/>
            </a:pPr>
            <a:r>
              <a:rPr lang="es-ES" sz="2000" b="1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 para Mac ofrece…</a:t>
            </a:r>
          </a:p>
          <a:p>
            <a:pPr marL="173736" indent="-173736" algn="l">
              <a:lnSpc>
                <a:spcPct val="100000"/>
              </a:lnSpc>
              <a:spcBef>
                <a:spcPts val="1080"/>
              </a:spcBef>
              <a:spcAft>
                <a:spcPts val="216"/>
              </a:spcAft>
              <a:buClr>
                <a:srgbClr val="D30028"/>
              </a:buClr>
              <a:buSzPct val="85000"/>
              <a:buChar char="•"/>
            </a:pPr>
            <a:r>
              <a:rPr lang="es-ES" sz="18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Copia de seguridad y restauración completas solo para Mac y redes combinadas de Mac/Win/Linux.</a:t>
            </a:r>
          </a:p>
          <a:p>
            <a:pPr marL="173736" indent="-173736" algn="l">
              <a:lnSpc>
                <a:spcPct val="100000"/>
              </a:lnSpc>
              <a:spcBef>
                <a:spcPts val="1080"/>
              </a:spcBef>
              <a:spcAft>
                <a:spcPts val="216"/>
              </a:spcAft>
              <a:buClr>
                <a:srgbClr val="D30028"/>
              </a:buClr>
              <a:buSzPct val="85000"/>
              <a:buChar char="•"/>
            </a:pPr>
            <a:r>
              <a:rPr lang="es-ES" sz="18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Funciones con categoría de empresa, rendimiento y la compatibilidad de dispositivos que las PYMES requieren sin la necesidad de disponer de personal específico de TI para su gestión.</a:t>
            </a:r>
          </a:p>
          <a:p>
            <a:pPr marL="173736" indent="-173736" algn="l">
              <a:lnSpc>
                <a:spcPct val="100000"/>
              </a:lnSpc>
              <a:spcBef>
                <a:spcPts val="1080"/>
              </a:spcBef>
              <a:spcAft>
                <a:spcPts val="216"/>
              </a:spcAft>
              <a:buClr>
                <a:srgbClr val="D30028"/>
              </a:buClr>
              <a:buSzPct val="85000"/>
              <a:buChar char="•"/>
            </a:pPr>
            <a:r>
              <a:rPr lang="es-ES" sz="18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Restauraciones fiables con punto en el tiempo perfectas en todo momento.</a:t>
            </a:r>
          </a:p>
          <a:p>
            <a:pPr marL="173736" indent="-173736" algn="l">
              <a:lnSpc>
                <a:spcPct val="100000"/>
              </a:lnSpc>
              <a:spcBef>
                <a:spcPts val="1080"/>
              </a:spcBef>
              <a:spcAft>
                <a:spcPts val="216"/>
              </a:spcAft>
              <a:buClr>
                <a:srgbClr val="D30028"/>
              </a:buClr>
              <a:buSzPct val="85000"/>
              <a:buChar char="•"/>
            </a:pPr>
            <a:r>
              <a:rPr lang="es-ES" sz="18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Una vanguardista interfaz de usuario de Mac con la que es fácil moverse y trabajar.</a:t>
            </a:r>
            <a:endParaRPr lang="es-ES" sz="1800" b="0" i="0" noProof="1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pic>
        <p:nvPicPr>
          <p:cNvPr id="5" name="Picture 4" descr="retrospect-mac-left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10"/>
          <a:stretch/>
        </p:blipFill>
        <p:spPr>
          <a:xfrm>
            <a:off x="0" y="1017001"/>
            <a:ext cx="4013200" cy="388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7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nowYetiScreenshot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30232" y="2223299"/>
            <a:ext cx="4294218" cy="231377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127000" dist="1016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50" y="221456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kern="1200" noProof="1">
                <a:cs typeface="Arial" pitchFamily="34" charset="0"/>
              </a:rPr>
              <a:t>Funciones</a:t>
            </a:r>
            <a:r>
              <a:rPr lang="es-ES" sz="2400" b="0" kern="1200" noProof="1">
                <a:cs typeface="Arial" pitchFamily="34" charset="0"/>
              </a:rPr>
              <a:t> nuevas de Retrospect 9</a:t>
            </a:r>
            <a:endParaRPr lang="es-ES" sz="2400" b="0" kern="1200" noProof="1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809626"/>
            <a:ext cx="8677274" cy="3301092"/>
          </a:xfrm>
        </p:spPr>
        <p:txBody>
          <a:bodyPr>
            <a:noAutofit/>
          </a:bodyPr>
          <a:lstStyle/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6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La compatibilidad con el almacenamiento de nube WebDAV ofrece unas sencillas copias de seguridad fuera de las instalaciones.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6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Software de Cliente Retrospect para equipos Mac con Intel con copia de seguridad y restauración bajo demanda.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6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Compatible con Mac OS X Lion.</a:t>
            </a:r>
          </a:p>
          <a:p>
            <a:pPr marL="52029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es-ES" sz="16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Las opciones adicionales de activación a través de LAN facilitan la conservación de la energía.</a:t>
            </a:r>
          </a:p>
          <a:p>
            <a:pPr marL="52029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es-ES" sz="16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Posibilidad de actualizar servidores Retrospect remotos por LAN/WAN.</a:t>
            </a:r>
          </a:p>
          <a:p>
            <a:pPr marL="52029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es-ES" sz="16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Mejor estabilidad y experiencia del usuario.</a:t>
            </a:r>
            <a:endParaRPr lang="es-ES" sz="1600" b="0" i="0" noProof="1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9803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50" y="240506"/>
            <a:ext cx="916305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kern="1200" noProof="1">
                <a:cs typeface="Arial" pitchFamily="34" charset="0"/>
              </a:rPr>
              <a:t>Compatibilidad</a:t>
            </a:r>
            <a:r>
              <a:rPr lang="es-ES" sz="2400" b="0" kern="1200" noProof="1">
                <a:cs typeface="Arial" pitchFamily="34" charset="0"/>
              </a:rPr>
              <a:t> con almacenamiento de nube WebDAV</a:t>
            </a:r>
            <a:endParaRPr lang="es-ES" sz="2400" b="0" kern="1200" noProof="1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5" y="800100"/>
            <a:ext cx="8639175" cy="3657600"/>
          </a:xfrm>
        </p:spPr>
        <p:txBody>
          <a:bodyPr/>
          <a:lstStyle/>
          <a:p>
            <a:pPr marL="173736" indent="-173736" algn="l">
              <a:lnSpc>
                <a:spcPct val="100000"/>
              </a:lnSpc>
              <a:spcBef>
                <a:spcPts val="96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es-ES" sz="16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Acceso al almacenamiento a través del protocolo WebDAV estándar.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WebDAV está incorporado en los modernos sistemas operativos y es fácil de configurar.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Se comunica a través del puerto 80 HTTP, lo que acelera la configuración y compatibilidad, sin la necesidad de configurar enrutadores o servidores de seguridad.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Compatibilidad con FTP más segura y con mejor rendimiento que las versiones anteriores.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400" noProof="1" smtClean="0">
              <a:latin typeface="Calibri"/>
              <a:cs typeface="Calibri"/>
            </a:endParaRP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6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Complementa la copia de seguridad en disco local ofreciendo un sencillo almacenamiento fuera de las instalaciones.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6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Permite el almacenamiento de “nube privada” proporcionando servicios de copia de seguridad fuera de las instalaciones.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6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También permite copia de seguridad en servicios como Amazon S3 y Apple MobileMe.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6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Se pueden configurar las copias de seguridad con almacenamiento en WebDAV con el fin de excluir datos innecesarios, como los del sistema operativo y archivos de aplicaciones.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6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Estrategia común: copias de seguridad diarias en disco local, copias semanales de los datos críticos en el almacenamiento de nube WebDAV.</a:t>
            </a:r>
            <a:endParaRPr lang="es-ES" sz="1600" b="0" i="0" noProof="1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0340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575" y="240506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kern="1200" noProof="1">
                <a:cs typeface="Arial" pitchFamily="34" charset="0"/>
              </a:rPr>
              <a:t>Nuevo </a:t>
            </a:r>
            <a:r>
              <a:rPr lang="es-ES" sz="2400" b="0" kern="1200" noProof="1">
                <a:cs typeface="Arial" pitchFamily="34" charset="0"/>
              </a:rPr>
              <a:t>software</a:t>
            </a:r>
            <a:r>
              <a:rPr lang="es-ES" sz="2400" b="0" kern="1200" noProof="1">
                <a:cs typeface="Arial" pitchFamily="34" charset="0"/>
              </a:rPr>
              <a:t> de Cliente Retrospect 9</a:t>
            </a:r>
            <a:endParaRPr lang="es-ES" sz="2400" b="0" kern="1200" noProof="1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5" y="981075"/>
            <a:ext cx="8229600" cy="3171825"/>
          </a:xfrm>
        </p:spPr>
        <p:txBody>
          <a:bodyPr/>
          <a:lstStyle/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Cliente totalmente nuevo para equipos Mac con Intel.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Utiliza un adecuado panel de preferencias del sistema y una barra de menú extra.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La compatibilidad total con 64 bits mejora el rendimiento y el uso de la memoria.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Ofrece una mejor información al usuario.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es-ES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Notificaciones </a:t>
            </a:r>
            <a:r>
              <a:rPr lang="es-ES" sz="16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Growl</a:t>
            </a:r>
            <a:r>
              <a:rPr lang="es-ES" sz="1600" b="0" i="0" baseline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de </a:t>
            </a:r>
            <a:r>
              <a:rPr lang="es-ES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determinadas operaciones de </a:t>
            </a:r>
            <a:r>
              <a:rPr lang="es-ES" sz="1600" b="0" i="0" baseline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copia de seguridad</a:t>
            </a:r>
            <a:r>
              <a:rPr lang="es-ES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.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es-ES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Icono en la barra de menú animado con estado.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Permite a los usuarios iniciar copias de seguridad y restauraciones bajo demanda.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El administrador establece las opciones para el nivel de interacción admisible de los usuarios.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Permite el cifrado AES-256 entre clientes y servidor.</a:t>
            </a:r>
            <a:endParaRPr lang="es-ES" sz="18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buNone/>
            </a:pPr>
            <a:fld id="{50D0C803-BAF4-D14E-AE81-D46390368DEC}" type="slidenum">
              <a:rPr lang="en-US" sz="800" b="1" i="0">
                <a:solidFill>
                  <a:srgbClr val="A6958E"/>
                </a:solidFill>
                <a:latin typeface="Calibri"/>
                <a:ea typeface="+mn-ea"/>
                <a:cs typeface="Calibri"/>
              </a:rPr>
              <a:pPr algn="l">
                <a:buNone/>
              </a:pPr>
              <a:t>11</a:t>
            </a:fld>
            <a:endParaRPr lang="en-US" sz="800" b="1" i="0">
              <a:solidFill>
                <a:srgbClr val="A6958E"/>
              </a:solidFill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0570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50" y="227806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kern="1200" dirty="0">
                <a:cs typeface="Arial" pitchFamily="34" charset="0"/>
              </a:rPr>
              <a:t>Componentes</a:t>
            </a:r>
            <a:r>
              <a:rPr lang="es-ES" sz="2400" b="0" kern="1200" dirty="0">
                <a:cs typeface="Arial" pitchFamily="34" charset="0"/>
              </a:rPr>
              <a:t> del nuevo </a:t>
            </a:r>
            <a:r>
              <a:rPr lang="es-ES" sz="2400" b="0" kern="1200" noProof="1">
                <a:cs typeface="Arial" pitchFamily="34" charset="0"/>
              </a:rPr>
              <a:t>Retrospect</a:t>
            </a:r>
            <a:r>
              <a:rPr lang="es-ES" sz="2400" b="0" kern="1200" dirty="0">
                <a:cs typeface="Arial" pitchFamily="34" charset="0"/>
              </a:rPr>
              <a:t> 9 </a:t>
            </a:r>
            <a:r>
              <a:rPr lang="es-ES" sz="2400" b="0" kern="1200" noProof="1">
                <a:cs typeface="Arial" pitchFamily="34" charset="0"/>
              </a:rPr>
              <a:t>Client</a:t>
            </a:r>
            <a:endParaRPr lang="es-ES" sz="2400" b="0" kern="1200" noProof="1">
              <a:cs typeface="Arial" pitchFamily="34" charset="0"/>
            </a:endParaRPr>
          </a:p>
        </p:txBody>
      </p:sp>
      <p:pic>
        <p:nvPicPr>
          <p:cNvPr id="6" name="Picture 5" descr="RetroClien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915" y="1390498"/>
            <a:ext cx="4462935" cy="30424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99948" y="781050"/>
            <a:ext cx="1809901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s-ES" sz="1050" b="0" i="0" dirty="0" smtClean="0">
                <a:latin typeface="Arial"/>
                <a:ea typeface="+mn-ea"/>
                <a:cs typeface="Arial"/>
              </a:rPr>
              <a:t>Utilice la ficha Historial para seleccionar archivos para restaurar*.</a:t>
            </a:r>
            <a:endParaRPr lang="es-ES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810" y="1504951"/>
            <a:ext cx="1655579" cy="817245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s-ES" sz="1050" b="0" i="0" dirty="0" smtClean="0">
                <a:latin typeface="Arial"/>
                <a:ea typeface="+mn-ea"/>
                <a:cs typeface="Arial"/>
              </a:rPr>
              <a:t>El administrador de </a:t>
            </a:r>
            <a:r>
              <a:rPr lang="es-ES" sz="1050" b="0" i="0" dirty="0" err="1" smtClean="0">
                <a:latin typeface="Arial"/>
                <a:ea typeface="+mn-ea"/>
                <a:cs typeface="Arial"/>
              </a:rPr>
              <a:t>Retrospect</a:t>
            </a:r>
            <a:r>
              <a:rPr lang="es-ES" sz="1050" b="0" i="0" dirty="0" smtClean="0">
                <a:latin typeface="Arial"/>
                <a:ea typeface="+mn-ea"/>
                <a:cs typeface="Arial"/>
              </a:rPr>
              <a:t> puede impedir que se desactive el Cliente.</a:t>
            </a:r>
            <a:endParaRPr lang="es-ES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450" y="2409825"/>
            <a:ext cx="1724025" cy="1353562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s-ES" sz="1050" b="0" i="0" dirty="0" smtClean="0">
                <a:latin typeface="Arial"/>
                <a:ea typeface="+mn-ea"/>
                <a:cs typeface="Arial"/>
              </a:rPr>
              <a:t>El área de detalles muestra la actividad actual o información de la fecha y la hora de la última y la siguiente copia de seguridad programada.</a:t>
            </a:r>
            <a:endParaRPr lang="es-ES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9810" y="3848101"/>
            <a:ext cx="1655579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s-ES" sz="1050" b="0" i="0" dirty="0" smtClean="0">
                <a:latin typeface="Arial"/>
                <a:ea typeface="+mn-ea"/>
                <a:cs typeface="Arial"/>
              </a:rPr>
              <a:t>Opción para mostrar </a:t>
            </a:r>
            <a:br>
              <a:rPr lang="es-ES" sz="1050" b="0" i="0" dirty="0" smtClean="0">
                <a:latin typeface="Arial"/>
                <a:ea typeface="+mn-ea"/>
                <a:cs typeface="Arial"/>
              </a:rPr>
            </a:br>
            <a:r>
              <a:rPr lang="es-ES" sz="1050" b="0" i="0" dirty="0" smtClean="0">
                <a:latin typeface="Arial"/>
                <a:ea typeface="+mn-ea"/>
                <a:cs typeface="Arial"/>
              </a:rPr>
              <a:t>u ocultar el menú de estado de </a:t>
            </a:r>
            <a:r>
              <a:rPr lang="es-ES" sz="1050" b="0" i="0" dirty="0" err="1" smtClean="0">
                <a:latin typeface="Arial"/>
                <a:ea typeface="+mn-ea"/>
                <a:cs typeface="Arial"/>
              </a:rPr>
              <a:t>Retrospect</a:t>
            </a:r>
            <a:r>
              <a:rPr lang="es-ES" sz="1050" b="0" i="0" dirty="0" smtClean="0">
                <a:latin typeface="Arial"/>
                <a:ea typeface="+mn-ea"/>
                <a:cs typeface="Arial"/>
              </a:rPr>
              <a:t>.</a:t>
            </a:r>
            <a:endParaRPr lang="es-ES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02662" y="790576"/>
            <a:ext cx="2112263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s-ES" sz="1050" b="0" i="0" dirty="0" smtClean="0">
                <a:latin typeface="Arial"/>
                <a:ea typeface="+mn-ea"/>
                <a:cs typeface="Arial"/>
              </a:rPr>
              <a:t>Active las notificaciones </a:t>
            </a:r>
            <a:r>
              <a:rPr lang="es-ES" sz="1050" b="0" i="0" dirty="0" err="1" smtClean="0">
                <a:latin typeface="Arial"/>
                <a:ea typeface="+mn-ea"/>
                <a:cs typeface="Arial"/>
              </a:rPr>
              <a:t>Growl</a:t>
            </a:r>
            <a:r>
              <a:rPr lang="es-ES" sz="1050" b="0" i="0" dirty="0" smtClean="0">
                <a:latin typeface="Arial"/>
                <a:ea typeface="+mn-ea"/>
                <a:cs typeface="Arial"/>
              </a:rPr>
              <a:t> </a:t>
            </a:r>
            <a:br>
              <a:rPr lang="es-ES" sz="1050" b="0" i="0" dirty="0" smtClean="0">
                <a:latin typeface="Arial"/>
                <a:ea typeface="+mn-ea"/>
                <a:cs typeface="Arial"/>
              </a:rPr>
            </a:br>
            <a:r>
              <a:rPr lang="es-ES" sz="1050" b="0" i="0" dirty="0" smtClean="0">
                <a:latin typeface="Arial"/>
                <a:ea typeface="+mn-ea"/>
                <a:cs typeface="Arial"/>
              </a:rPr>
              <a:t>y los informes de estado de disco S.M.A.R.T.</a:t>
            </a:r>
            <a:endParaRPr lang="es-ES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41536" y="2122456"/>
            <a:ext cx="1655579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s-ES" sz="1050" b="0" i="0" smtClean="0">
                <a:latin typeface="Arial"/>
                <a:ea typeface="+mn-ea"/>
                <a:cs typeface="Arial"/>
              </a:rPr>
              <a:t>Defina volúmenes, carpetas y archivos como privados*.</a:t>
            </a:r>
            <a:endParaRPr lang="es-ES" sz="1050" b="0" i="0">
              <a:latin typeface="Arial"/>
              <a:ea typeface="+mn-ea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41536" y="2838450"/>
            <a:ext cx="1655579" cy="78319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s-ES" sz="1000" b="0" i="0" dirty="0" smtClean="0">
                <a:latin typeface="Arial"/>
                <a:ea typeface="+mn-ea"/>
                <a:cs typeface="Arial"/>
              </a:rPr>
              <a:t>Información de estado de la protección y de la red para el servidor y el cliente.</a:t>
            </a:r>
            <a:endParaRPr lang="es-ES" sz="100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51061" y="3705226"/>
            <a:ext cx="1655579" cy="95345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s-ES" sz="1000" b="0" i="0" smtClean="0">
                <a:latin typeface="Arial"/>
                <a:ea typeface="+mn-ea"/>
                <a:cs typeface="Arial"/>
              </a:rPr>
              <a:t>Una barra de progreso ofrece información visual y un botón para detener la copia de seguridad*.</a:t>
            </a:r>
            <a:endParaRPr lang="es-ES" sz="1000" b="0" i="0">
              <a:latin typeface="Arial"/>
              <a:ea typeface="+mn-ea"/>
              <a:cs typeface="Arial"/>
            </a:endParaRPr>
          </a:p>
        </p:txBody>
      </p:sp>
      <p:cxnSp>
        <p:nvCxnSpPr>
          <p:cNvPr id="17" name="Straight Arrow Connector 16"/>
          <p:cNvCxnSpPr>
            <a:stCxn id="7" idx="3"/>
          </p:cNvCxnSpPr>
          <p:nvPr/>
        </p:nvCxnSpPr>
        <p:spPr bwMode="auto">
          <a:xfrm>
            <a:off x="2609849" y="1100287"/>
            <a:ext cx="1312670" cy="1017381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2" name="Straight Arrow Connector 21"/>
          <p:cNvCxnSpPr>
            <a:stCxn id="12" idx="2"/>
          </p:cNvCxnSpPr>
          <p:nvPr/>
        </p:nvCxnSpPr>
        <p:spPr bwMode="auto">
          <a:xfrm rot="16200000" flipH="1">
            <a:off x="3958360" y="1529483"/>
            <a:ext cx="685498" cy="484630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5" name="Straight Arrow Connector 24"/>
          <p:cNvCxnSpPr>
            <a:stCxn id="13" idx="1"/>
          </p:cNvCxnSpPr>
          <p:nvPr/>
        </p:nvCxnSpPr>
        <p:spPr bwMode="auto">
          <a:xfrm rot="10800000">
            <a:off x="5166086" y="2228233"/>
            <a:ext cx="2175451" cy="213460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8" name="Straight Arrow Connector 27"/>
          <p:cNvCxnSpPr>
            <a:stCxn id="14" idx="1"/>
          </p:cNvCxnSpPr>
          <p:nvPr/>
        </p:nvCxnSpPr>
        <p:spPr bwMode="auto">
          <a:xfrm rot="10800000">
            <a:off x="5166094" y="2654067"/>
            <a:ext cx="2175443" cy="575981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9" name="Straight Arrow Connector 28"/>
          <p:cNvCxnSpPr>
            <a:stCxn id="15" idx="1"/>
          </p:cNvCxnSpPr>
          <p:nvPr/>
        </p:nvCxnSpPr>
        <p:spPr bwMode="auto">
          <a:xfrm rot="10800000">
            <a:off x="5886463" y="3314711"/>
            <a:ext cx="1464599" cy="867243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38" name="Straight Arrow Connector 37"/>
          <p:cNvCxnSpPr>
            <a:stCxn id="8" idx="3"/>
          </p:cNvCxnSpPr>
          <p:nvPr/>
        </p:nvCxnSpPr>
        <p:spPr bwMode="auto">
          <a:xfrm>
            <a:off x="1875389" y="1913574"/>
            <a:ext cx="735913" cy="568426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39" name="Straight Arrow Connector 38"/>
          <p:cNvCxnSpPr>
            <a:stCxn id="9" idx="3"/>
          </p:cNvCxnSpPr>
          <p:nvPr/>
        </p:nvCxnSpPr>
        <p:spPr bwMode="auto">
          <a:xfrm>
            <a:off x="1895475" y="3086606"/>
            <a:ext cx="715827" cy="104842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40" name="Straight Arrow Connector 39"/>
          <p:cNvCxnSpPr>
            <a:stCxn id="10" idx="3"/>
          </p:cNvCxnSpPr>
          <p:nvPr/>
        </p:nvCxnSpPr>
        <p:spPr bwMode="auto">
          <a:xfrm flipV="1">
            <a:off x="1875389" y="3957938"/>
            <a:ext cx="373610" cy="209400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grpSp>
        <p:nvGrpSpPr>
          <p:cNvPr id="3" name="Group 62"/>
          <p:cNvGrpSpPr/>
          <p:nvPr/>
        </p:nvGrpSpPr>
        <p:grpSpPr>
          <a:xfrm>
            <a:off x="5780690" y="927064"/>
            <a:ext cx="3121690" cy="1146900"/>
            <a:chOff x="5566906" y="1244287"/>
            <a:chExt cx="3121690" cy="1529198"/>
          </a:xfrm>
        </p:grpSpPr>
        <p:sp>
          <p:nvSpPr>
            <p:cNvPr id="50" name="Rectangle 49"/>
            <p:cNvSpPr/>
            <p:nvPr/>
          </p:nvSpPr>
          <p:spPr bwMode="auto">
            <a:xfrm>
              <a:off x="5566906" y="1636496"/>
              <a:ext cx="3121690" cy="45140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65100" dist="177800" dir="2700000" algn="tl" rotWithShape="0">
                <a:srgbClr val="000000">
                  <a:alpha val="42000"/>
                </a:srgbClr>
              </a:outerShdw>
            </a:effectLst>
          </p:spPr>
          <p:txBody>
            <a:bodyPr vert="horz" wrap="square" lIns="109728" tIns="45720" rIns="109728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49" name="Picture 48" descr="RetroMenu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6178" y="1244287"/>
              <a:ext cx="2923147" cy="917066"/>
            </a:xfrm>
            <a:prstGeom prst="rec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</p:pic>
        <p:sp>
          <p:nvSpPr>
            <p:cNvPr id="51" name="TextBox 50"/>
            <p:cNvSpPr txBox="1"/>
            <p:nvPr/>
          </p:nvSpPr>
          <p:spPr>
            <a:xfrm>
              <a:off x="5666178" y="2240005"/>
              <a:ext cx="2923147" cy="5334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l">
                <a:buNone/>
              </a:pPr>
              <a:r>
                <a:rPr lang="es-ES" sz="1000" b="0" i="0" smtClean="0">
                  <a:latin typeface="Arial"/>
                  <a:ea typeface="+mn-ea"/>
                  <a:cs typeface="Arial"/>
                </a:rPr>
                <a:t>La barra de menú extra también ofrece información útil.</a:t>
              </a:r>
              <a:endParaRPr lang="es-ES" sz="1000" b="0" i="0">
                <a:latin typeface="Arial"/>
                <a:ea typeface="+mn-ea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6709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875" y="234156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kern="1200" noProof="1">
                <a:cs typeface="Arial" pitchFamily="34" charset="0"/>
              </a:rPr>
              <a:t>Retrospect</a:t>
            </a:r>
            <a:r>
              <a:rPr lang="es-ES" sz="2400" b="0" kern="1200" noProof="1">
                <a:cs typeface="Arial" pitchFamily="34" charset="0"/>
              </a:rPr>
              <a:t> y Time Machine</a:t>
            </a:r>
            <a:endParaRPr lang="es-ES" sz="2400" b="0" kern="1200" noProof="1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813"/>
            <a:ext cx="8229600" cy="3700462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s-ES" sz="1400" b="1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</a:t>
            </a: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s-ES" sz="1400" b="0" i="1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gestiona</a:t>
            </a:r>
            <a:r>
              <a:rPr lang="es-ES_tradnl" sz="1400" b="0" i="1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copias de seguridad de varios Mac con almacenamiento centralizado </a:t>
            </a:r>
            <a:b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</a:b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y también con Windows y Linux.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La </a:t>
            </a: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desduplicación</a:t>
            </a: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entre los ordenadores maximiza el uso del espacio de almacenamiento.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Gran nivel de personalización: copiar, hacer copias de seguridad, archivar.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Ofrece informes, notificaciones por correo electrónico y registro completos.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Úselo cuando las copias de seguridad deban ser 100% fiables.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1400" dirty="0" smtClean="0">
              <a:latin typeface="Calibri"/>
              <a:cs typeface="Calibri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s-ES_tradnl" sz="1400" b="1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Time Machine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Time Machine ofrece una copia de seguridad básica de un único</a:t>
            </a: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Mac</a:t>
            </a: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Los dispositivos con Mac OS X Server, Time Capsule y NAS permiten realizar copias de seguridad con Time Machine desde varios Mac en un almacenamiento centralizado.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No hay funciones de </a:t>
            </a:r>
            <a:r>
              <a:rPr lang="es-ES" sz="14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desduplicación</a:t>
            </a: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,</a:t>
            </a: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informes</a:t>
            </a:r>
          </a:p>
          <a:p>
            <a:pPr marL="173736" indent="-17373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</a:pP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No se puede ampliar</a:t>
            </a: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s-ES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bien</a:t>
            </a: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es-ES" sz="1400" noProof="1" smtClean="0">
                <a:solidFill>
                  <a:srgbClr val="000000"/>
                </a:solidFill>
                <a:latin typeface="Calibri"/>
                <a:cs typeface="Calibri"/>
              </a:rPr>
              <a:t>y copia de seguridad fuera de las instalaciones compatibles con Windows </a:t>
            </a:r>
            <a:br>
              <a:rPr lang="es-ES" sz="1400" noProof="1" smtClean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s-ES" sz="1400" noProof="1" smtClean="0">
                <a:solidFill>
                  <a:srgbClr val="000000"/>
                </a:solidFill>
                <a:latin typeface="Calibri"/>
                <a:cs typeface="Calibri"/>
              </a:rPr>
              <a:t>o unidades de cinta.</a:t>
            </a: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más allá de 5 usuarios: las copias de seguridad pueden desbordar la red</a:t>
            </a:r>
            <a:r>
              <a:rPr lang="es-ES_tradnl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40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Utilícese cuando sea suficiente “lo justo”.</a:t>
            </a:r>
            <a:endParaRPr lang="es-ES" sz="1400" b="0" i="0" noProof="1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buNone/>
            </a:pPr>
            <a:fld id="{50D0C803-BAF4-D14E-AE81-D46390368DEC}" type="slidenum">
              <a:rPr lang="en-US" sz="8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pPr algn="l">
                <a:buNone/>
              </a:pPr>
              <a:t>13</a:t>
            </a:fld>
            <a:endParaRPr lang="en-US" sz="800" b="1" i="0">
              <a:solidFill>
                <a:srgbClr val="A6958E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052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-22225" y="221456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kern="1200" noProof="1">
                <a:cs typeface="Arial" pitchFamily="34" charset="0"/>
              </a:rPr>
              <a:t>Retrospect</a:t>
            </a:r>
            <a:r>
              <a:rPr lang="es-ES" sz="2400" b="0" kern="1200" noProof="1">
                <a:cs typeface="Arial" pitchFamily="34" charset="0"/>
              </a:rPr>
              <a:t> y archiware PresSTORE</a:t>
            </a:r>
            <a:endParaRPr lang="es-ES" sz="2400" b="0" kern="1200" noProof="1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6612" y="1461407"/>
            <a:ext cx="4040188" cy="2423351"/>
          </a:xfrm>
        </p:spPr>
        <p:txBody>
          <a:bodyPr>
            <a:noAutofit/>
          </a:bodyPr>
          <a:lstStyle/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s-ES" sz="1400" b="1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PresSTORE…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es-ES" sz="105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Puede ofrecer ventajas de rendimiento con una única unidad de cinta (compatible con varias transmisiones).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es-ES" sz="105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Trata el almacenamiento en disco como dispositivos de cinta virtuales, añadiendo un nivel de complicación.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es-ES" sz="105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Requiere el uso de una complicada interfaz de línea de comandos (CLI) para controlar las funciones avanzadas.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es-ES" sz="105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Sugiere el uso de complicadas y desfasadas estrategias de rotación de medios como Abuelo/Padre/Hijo.</a:t>
            </a:r>
            <a:endParaRPr lang="es-ES" sz="1050" b="0" i="0" noProof="1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93475" y="1461408"/>
            <a:ext cx="4041775" cy="2636786"/>
          </a:xfrm>
        </p:spPr>
        <p:txBody>
          <a:bodyPr>
            <a:noAutofit/>
          </a:bodyPr>
          <a:lstStyle/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Retrospect…</a:t>
            </a:r>
          </a:p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05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Tiene una lógica de desduplicación que funciona en varios ordenadores de cliente, independientemente de la ruta de acceso de los archivos, ahorrando un importante espacio de almacenamiento.</a:t>
            </a:r>
          </a:p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05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Es más fácil de usar y ofrece opciones más flexibles cuando se trabaja con copias de seguridad en discos.</a:t>
            </a:r>
          </a:p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05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Tiene mejor precio para proteger ordenadores de sobremesa </a:t>
            </a:r>
            <a:br>
              <a:rPr lang="es-ES" sz="105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</a:br>
            <a:r>
              <a:rPr lang="es-ES" sz="105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y portátiles, además de servidores. Asimismo, Retrospect ofrece una IU nativa de Mac racionalizada para las restauraciones iniciadas por el usuario.</a:t>
            </a:r>
          </a:p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es-ES" sz="1050" b="0" i="0" noProof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Permite hacer fácilmente copias de seguridad fuera de las instalaciones con almacenamiento de nube a través de WebDAV.</a:t>
            </a:r>
            <a:endParaRPr lang="es-ES" sz="1050" b="0" i="0" noProof="1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buNone/>
            </a:pPr>
            <a:fld id="{50D0C803-BAF4-D14E-AE81-D46390368DEC}" type="slidenum">
              <a:rPr lang="en-US" sz="800" b="1" i="0">
                <a:solidFill>
                  <a:srgbClr val="A6958E"/>
                </a:solidFill>
                <a:latin typeface="Calibri"/>
                <a:ea typeface="+mn-ea"/>
                <a:cs typeface="Calibri"/>
              </a:rPr>
              <a:pPr algn="l">
                <a:buNone/>
              </a:pPr>
              <a:t>14</a:t>
            </a:fld>
            <a:endParaRPr lang="en-US" sz="800" b="1" i="0">
              <a:solidFill>
                <a:srgbClr val="A6958E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gray">
          <a:xfrm>
            <a:off x="466725" y="4164869"/>
            <a:ext cx="8115300" cy="41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  <a:noAutofit/>
          </a:bodyPr>
          <a:lstStyle>
            <a:lvl1pPr marL="171450" indent="-171450"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10000"/>
              </a:spcAft>
              <a:buClr>
                <a:schemeClr val="tx2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-"/>
              <a:defRPr>
                <a:solidFill>
                  <a:schemeClr val="tx1"/>
                </a:solidFill>
                <a:latin typeface="+mn-lt"/>
              </a:defRPr>
            </a:lvl2pPr>
            <a:lvl3pPr marL="1028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485900" indent="-1143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4pPr>
            <a:lvl5pPr marL="19431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4003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2857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3314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37719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s-ES" sz="1800" b="0" i="1" noProof="1" smtClean="0">
                <a:solidFill>
                  <a:srgbClr val="D30028"/>
                </a:solidFill>
                <a:latin typeface="Calibri"/>
                <a:ea typeface="+mn-ea"/>
                <a:cs typeface="Calibri"/>
              </a:rPr>
              <a:t>Retrospect</a:t>
            </a:r>
            <a:r>
              <a:rPr lang="es-ES_tradnl" sz="1800" b="0" i="1" dirty="0" smtClean="0">
                <a:solidFill>
                  <a:srgbClr val="D30028"/>
                </a:solidFill>
                <a:latin typeface="Calibri"/>
                <a:ea typeface="+mn-ea"/>
                <a:cs typeface="Calibri"/>
              </a:rPr>
              <a:t> es </a:t>
            </a:r>
            <a:r>
              <a:rPr lang="es-ES" sz="1800" b="0" i="1" noProof="1" smtClean="0">
                <a:solidFill>
                  <a:srgbClr val="D30028"/>
                </a:solidFill>
                <a:latin typeface="Calibri"/>
                <a:ea typeface="+mn-ea"/>
                <a:cs typeface="Calibri"/>
              </a:rPr>
              <a:t>significativamente</a:t>
            </a:r>
            <a:r>
              <a:rPr lang="es-ES_tradnl" sz="1800" b="0" i="1" dirty="0" smtClean="0">
                <a:solidFill>
                  <a:srgbClr val="D30028"/>
                </a:solidFill>
                <a:latin typeface="Calibri"/>
                <a:ea typeface="+mn-ea"/>
                <a:cs typeface="Calibri"/>
              </a:rPr>
              <a:t> más fácil de usar y más económico que </a:t>
            </a:r>
            <a:r>
              <a:rPr lang="es-ES" sz="1800" b="0" i="1" noProof="1" smtClean="0">
                <a:solidFill>
                  <a:srgbClr val="D30028"/>
                </a:solidFill>
                <a:latin typeface="Calibri"/>
                <a:ea typeface="+mn-ea"/>
                <a:cs typeface="Calibri"/>
              </a:rPr>
              <a:t>PresSTORE</a:t>
            </a:r>
            <a:r>
              <a:rPr lang="es-ES_tradnl" sz="1800" b="0" i="1" dirty="0" smtClean="0">
                <a:solidFill>
                  <a:srgbClr val="D30028"/>
                </a:solidFill>
                <a:latin typeface="Calibri"/>
                <a:ea typeface="+mn-ea"/>
                <a:cs typeface="Calibri"/>
              </a:rPr>
              <a:t>.</a:t>
            </a:r>
            <a:endParaRPr lang="es-ES_tradnl" sz="1800" b="0" i="1" dirty="0">
              <a:solidFill>
                <a:srgbClr val="D30028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gray">
          <a:xfrm>
            <a:off x="382588" y="943958"/>
            <a:ext cx="8229600" cy="41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  <a:normAutofit/>
          </a:bodyPr>
          <a:lstStyle>
            <a:lvl1pPr marL="171450" indent="-171450"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10000"/>
              </a:spcAft>
              <a:buClr>
                <a:schemeClr val="tx2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-"/>
              <a:defRPr>
                <a:solidFill>
                  <a:schemeClr val="tx1"/>
                </a:solidFill>
                <a:latin typeface="+mn-lt"/>
              </a:defRPr>
            </a:lvl2pPr>
            <a:lvl3pPr marL="1028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485900" indent="-1143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4pPr>
            <a:lvl5pPr marL="19431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4003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2857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3314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37719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l">
              <a:buNone/>
            </a:pPr>
            <a:r>
              <a:rPr lang="es-ES" b="0" i="0" noProof="1" smtClean="0">
                <a:latin typeface="Calibri"/>
                <a:ea typeface="+mn-ea"/>
                <a:cs typeface="Calibri"/>
              </a:rPr>
              <a:t>Retrospect y PresSTORE comparten muchas funciones.</a:t>
            </a:r>
            <a:endParaRPr lang="es-ES" b="0" i="0" noProof="1"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521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-17461" y="100806"/>
            <a:ext cx="7532687" cy="6477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sz="2400" b="0" kern="1200" dirty="0" err="1" smtClean="0">
                <a:cs typeface="Arial" pitchFamily="34" charset="0"/>
                <a:sym typeface="Arial" pitchFamily="34" charset="0"/>
              </a:rPr>
              <a:t>Retrospect</a:t>
            </a:r>
            <a:r>
              <a:rPr lang="es-ES" sz="2400" b="0" kern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s-ES" sz="2400" b="0" kern="1200" dirty="0">
                <a:cs typeface="Arial" pitchFamily="34" charset="0"/>
                <a:sym typeface="Arial" pitchFamily="34" charset="0"/>
              </a:rPr>
              <a:t>7.7 para Windows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idx="1"/>
          </p:nvPr>
        </p:nvSpPr>
        <p:spPr>
          <a:xfrm>
            <a:off x="182564" y="1059657"/>
            <a:ext cx="4391025" cy="3374231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s-ES" sz="1800" b="1" smtClean="0">
                <a:ea typeface="ＭＳ Ｐゴシック" pitchFamily="50" charset="-128"/>
                <a:sym typeface="Arial" pitchFamily="34" charset="0"/>
              </a:rPr>
              <a:t>Compatible con Windows 7</a:t>
            </a:r>
          </a:p>
          <a:p>
            <a:pPr lvl="1">
              <a:lnSpc>
                <a:spcPct val="85000"/>
              </a:lnSpc>
            </a:pPr>
            <a:r>
              <a:rPr lang="es-ES" sz="1400" smtClean="0">
                <a:ea typeface="ＭＳ Ｐゴシック" pitchFamily="50" charset="-128"/>
                <a:sym typeface="Arial" pitchFamily="34" charset="0"/>
              </a:rPr>
              <a:t>¡Protege completamente los ordenadores con Microsoft Windows 7!</a:t>
            </a:r>
          </a:p>
          <a:p>
            <a:pPr>
              <a:lnSpc>
                <a:spcPct val="85000"/>
              </a:lnSpc>
            </a:pPr>
            <a:r>
              <a:rPr lang="es-ES" sz="1800" b="1" smtClean="0">
                <a:ea typeface="ＭＳ Ｐゴシック" pitchFamily="50" charset="-128"/>
                <a:sym typeface="Arial" pitchFamily="34" charset="0"/>
              </a:rPr>
              <a:t>Integración con VMware Consolidated Backup (VCB)</a:t>
            </a:r>
          </a:p>
          <a:p>
            <a:pPr lvl="1">
              <a:lnSpc>
                <a:spcPct val="85000"/>
              </a:lnSpc>
            </a:pPr>
            <a:r>
              <a:rPr lang="es-ES" sz="1400" smtClean="0">
                <a:ea typeface="ＭＳ Ｐゴシック" pitchFamily="50" charset="-128"/>
                <a:sym typeface="Arial" pitchFamily="34" charset="0"/>
              </a:rPr>
              <a:t>Permite copias de seguridad off-host para ejecutar VM</a:t>
            </a:r>
          </a:p>
          <a:p>
            <a:pPr>
              <a:lnSpc>
                <a:spcPct val="85000"/>
              </a:lnSpc>
            </a:pPr>
            <a:r>
              <a:rPr lang="es-ES" sz="1800" b="1" smtClean="0">
                <a:ea typeface="ＭＳ Ｐゴシック" pitchFamily="50" charset="-128"/>
                <a:sym typeface="Arial" pitchFamily="34" charset="0"/>
              </a:rPr>
              <a:t>Recuperación ante desastres </a:t>
            </a:r>
          </a:p>
          <a:p>
            <a:pPr lvl="1">
              <a:lnSpc>
                <a:spcPct val="85000"/>
              </a:lnSpc>
            </a:pPr>
            <a:r>
              <a:rPr lang="es-ES" sz="1400" smtClean="0">
                <a:ea typeface="ＭＳ Ｐゴシック" pitchFamily="50" charset="-128"/>
                <a:sym typeface="Arial" pitchFamily="34" charset="0"/>
              </a:rPr>
              <a:t>El CD de inicio ofrece una recuperación integral de servidores de Windows y ordenadores PC </a:t>
            </a:r>
          </a:p>
          <a:p>
            <a:pPr>
              <a:lnSpc>
                <a:spcPct val="85000"/>
              </a:lnSpc>
            </a:pPr>
            <a:r>
              <a:rPr lang="es-ES" sz="1800" b="1" smtClean="0">
                <a:ea typeface="ＭＳ Ｐゴシック" pitchFamily="50" charset="-128"/>
                <a:sym typeface="Arial" pitchFamily="34" charset="0"/>
              </a:rPr>
              <a:t>Compatibilidad con 64 bits</a:t>
            </a:r>
          </a:p>
          <a:p>
            <a:pPr lvl="1">
              <a:lnSpc>
                <a:spcPct val="85000"/>
              </a:lnSpc>
            </a:pPr>
            <a:r>
              <a:rPr lang="es-ES" sz="1400" smtClean="0">
                <a:ea typeface="ＭＳ Ｐゴシック" pitchFamily="50" charset="-128"/>
                <a:sym typeface="Arial" pitchFamily="34" charset="0"/>
              </a:rPr>
              <a:t>Retrospect protege volúmenes con muchos archivos</a:t>
            </a:r>
          </a:p>
        </p:txBody>
      </p:sp>
      <p:pic>
        <p:nvPicPr>
          <p:cNvPr id="6" name="Picture 5" descr="WI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676" y="904239"/>
            <a:ext cx="4257163" cy="394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34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910387" y="1800225"/>
            <a:ext cx="2233613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1800" y="944960"/>
            <a:ext cx="8331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600" b="1" dirty="0">
                <a:latin typeface="Calibri" pitchFamily="34" charset="0"/>
              </a:rPr>
              <a:t>La </a:t>
            </a:r>
            <a:r>
              <a:rPr lang="en-US" sz="1600" b="1" dirty="0" err="1">
                <a:latin typeface="Calibri" pitchFamily="34" charset="0"/>
              </a:rPr>
              <a:t>aplicación</a:t>
            </a:r>
            <a:r>
              <a:rPr lang="en-US" sz="1600" b="1" dirty="0">
                <a:latin typeface="Calibri" pitchFamily="34" charset="0"/>
              </a:rPr>
              <a:t> Retrospect </a:t>
            </a:r>
            <a:r>
              <a:rPr lang="en-US" sz="1600" b="1" dirty="0" err="1">
                <a:latin typeface="Calibri" pitchFamily="34" charset="0"/>
              </a:rPr>
              <a:t>gratuita</a:t>
            </a:r>
            <a:r>
              <a:rPr lang="en-US" sz="1600" b="1" dirty="0">
                <a:latin typeface="Calibri" pitchFamily="34" charset="0"/>
              </a:rPr>
              <a:t> </a:t>
            </a:r>
            <a:r>
              <a:rPr lang="en-US" sz="1600" b="1" dirty="0" err="1">
                <a:latin typeface="Calibri" pitchFamily="34" charset="0"/>
              </a:rPr>
              <a:t>para</a:t>
            </a:r>
            <a:r>
              <a:rPr lang="en-US" sz="1600" b="1" dirty="0">
                <a:latin typeface="Calibri" pitchFamily="34" charset="0"/>
              </a:rPr>
              <a:t> iPhone e iPod Touch le </a:t>
            </a:r>
            <a:r>
              <a:rPr lang="en-US" sz="1600" b="1" dirty="0" err="1">
                <a:latin typeface="Calibri" pitchFamily="34" charset="0"/>
              </a:rPr>
              <a:t>permite</a:t>
            </a:r>
            <a:r>
              <a:rPr lang="en-US" sz="1600" b="1" dirty="0">
                <a:latin typeface="Calibri" pitchFamily="34" charset="0"/>
              </a:rPr>
              <a:t> </a:t>
            </a:r>
            <a:r>
              <a:rPr lang="en-US" sz="1600" b="1" dirty="0" err="1">
                <a:latin typeface="Calibri" pitchFamily="34" charset="0"/>
              </a:rPr>
              <a:t>registrarse</a:t>
            </a:r>
            <a:r>
              <a:rPr lang="en-US" sz="1600" b="1" dirty="0">
                <a:latin typeface="Calibri" pitchFamily="34" charset="0"/>
              </a:rPr>
              <a:t> en </a:t>
            </a:r>
            <a:r>
              <a:rPr lang="en-US" sz="1600" b="1" dirty="0" err="1">
                <a:latin typeface="Calibri" pitchFamily="34" charset="0"/>
              </a:rPr>
              <a:t>uno</a:t>
            </a:r>
            <a:r>
              <a:rPr lang="en-US" sz="1600" b="1" dirty="0">
                <a:latin typeface="Calibri" pitchFamily="34" charset="0"/>
              </a:rPr>
              <a:t> o </a:t>
            </a:r>
            <a:r>
              <a:rPr lang="en-US" sz="1600" b="1" dirty="0" err="1">
                <a:latin typeface="Calibri" pitchFamily="34" charset="0"/>
              </a:rPr>
              <a:t>más</a:t>
            </a:r>
            <a:r>
              <a:rPr lang="en-US" sz="1600" b="1" dirty="0">
                <a:latin typeface="Calibri" pitchFamily="34" charset="0"/>
              </a:rPr>
              <a:t> </a:t>
            </a:r>
            <a:r>
              <a:rPr lang="en-US" sz="1600" b="1" dirty="0" err="1">
                <a:latin typeface="Calibri" pitchFamily="34" charset="0"/>
              </a:rPr>
              <a:t>servidores</a:t>
            </a:r>
            <a:r>
              <a:rPr lang="en-US" sz="1600" b="1" dirty="0">
                <a:latin typeface="Calibri" pitchFamily="34" charset="0"/>
              </a:rPr>
              <a:t> de Retrospect  y </a:t>
            </a:r>
            <a:r>
              <a:rPr lang="en-US" sz="1600" b="1" dirty="0" err="1">
                <a:latin typeface="Calibri" pitchFamily="34" charset="0"/>
              </a:rPr>
              <a:t>supervisar</a:t>
            </a:r>
            <a:r>
              <a:rPr lang="en-US" sz="1600" b="1" dirty="0">
                <a:latin typeface="Calibri" pitchFamily="34" charset="0"/>
              </a:rPr>
              <a:t> </a:t>
            </a:r>
            <a:r>
              <a:rPr lang="en-US" sz="1600" b="1" dirty="0" err="1">
                <a:latin typeface="Calibri" pitchFamily="34" charset="0"/>
              </a:rPr>
              <a:t>fácilmente</a:t>
            </a:r>
            <a:r>
              <a:rPr lang="en-US" sz="1600" b="1" dirty="0">
                <a:latin typeface="Calibri" pitchFamily="34" charset="0"/>
              </a:rPr>
              <a:t> </a:t>
            </a:r>
            <a:r>
              <a:rPr lang="en-US" sz="1600" b="1" dirty="0" err="1">
                <a:latin typeface="Calibri" pitchFamily="34" charset="0"/>
              </a:rPr>
              <a:t>las</a:t>
            </a:r>
            <a:r>
              <a:rPr lang="en-US" sz="1600" b="1" dirty="0">
                <a:latin typeface="Calibri" pitchFamily="34" charset="0"/>
              </a:rPr>
              <a:t> </a:t>
            </a:r>
            <a:r>
              <a:rPr lang="en-US" sz="1600" b="1" dirty="0" err="1">
                <a:latin typeface="Calibri" pitchFamily="34" charset="0"/>
              </a:rPr>
              <a:t>actividades</a:t>
            </a:r>
            <a:r>
              <a:rPr lang="en-US" sz="1600" b="1" dirty="0">
                <a:latin typeface="Calibri" pitchFamily="34" charset="0"/>
              </a:rPr>
              <a:t> de </a:t>
            </a:r>
            <a:r>
              <a:rPr lang="en-US" sz="1600" b="1" dirty="0" err="1">
                <a:latin typeface="Calibri" pitchFamily="34" charset="0"/>
              </a:rPr>
              <a:t>copia</a:t>
            </a:r>
            <a:r>
              <a:rPr lang="en-US" sz="1600" b="1" dirty="0">
                <a:latin typeface="Calibri" pitchFamily="34" charset="0"/>
              </a:rPr>
              <a:t> de </a:t>
            </a:r>
            <a:r>
              <a:rPr lang="en-US" sz="1600" b="1" dirty="0" err="1">
                <a:latin typeface="Calibri" pitchFamily="34" charset="0"/>
              </a:rPr>
              <a:t>seguridad</a:t>
            </a:r>
            <a:r>
              <a:rPr lang="en-US" sz="1600" b="1" dirty="0">
                <a:latin typeface="Calibri" pitchFamily="34" charset="0"/>
              </a:rPr>
              <a:t> y </a:t>
            </a:r>
            <a:r>
              <a:rPr lang="en-US" sz="1600" b="1" dirty="0" err="1">
                <a:latin typeface="Calibri" pitchFamily="34" charset="0"/>
              </a:rPr>
              <a:t>restauración</a:t>
            </a:r>
            <a:r>
              <a:rPr lang="en-US" sz="1600" b="1" dirty="0">
                <a:latin typeface="Calibri" pitchFamily="34" charset="0"/>
              </a:rPr>
              <a:t> </a:t>
            </a:r>
            <a:r>
              <a:rPr lang="en-US" sz="1600" b="1" dirty="0" err="1">
                <a:latin typeface="Calibri" pitchFamily="34" charset="0"/>
              </a:rPr>
              <a:t>por</a:t>
            </a:r>
            <a:r>
              <a:rPr lang="en-US" sz="1600" b="1" dirty="0">
                <a:latin typeface="Calibri" pitchFamily="34" charset="0"/>
              </a:rPr>
              <a:t> </a:t>
            </a:r>
            <a:r>
              <a:rPr lang="en-US" sz="1600" b="1" dirty="0" err="1">
                <a:latin typeface="Calibri" pitchFamily="34" charset="0"/>
              </a:rPr>
              <a:t>medio</a:t>
            </a:r>
            <a:r>
              <a:rPr lang="en-US" sz="1600" b="1" dirty="0">
                <a:latin typeface="Calibri" pitchFamily="34" charset="0"/>
              </a:rPr>
              <a:t> de </a:t>
            </a:r>
            <a:r>
              <a:rPr lang="en-US" sz="1600" b="1" dirty="0" err="1">
                <a:latin typeface="Calibri" pitchFamily="34" charset="0"/>
              </a:rPr>
              <a:t>una</a:t>
            </a:r>
            <a:r>
              <a:rPr lang="en-US" sz="1600" b="1" dirty="0">
                <a:latin typeface="Calibri" pitchFamily="34" charset="0"/>
              </a:rPr>
              <a:t> </a:t>
            </a:r>
            <a:r>
              <a:rPr lang="en-US" sz="1600" b="1" dirty="0" err="1">
                <a:latin typeface="Calibri" pitchFamily="34" charset="0"/>
              </a:rPr>
              <a:t>conexión</a:t>
            </a:r>
            <a:r>
              <a:rPr lang="en-US" sz="1600" b="1" dirty="0">
                <a:latin typeface="Calibri" pitchFamily="34" charset="0"/>
              </a:rPr>
              <a:t> de red Wi-Fi o 3G</a:t>
            </a:r>
            <a:r>
              <a:rPr lang="en-US" sz="1600" b="1" dirty="0" smtClean="0">
                <a:latin typeface="Calibri" pitchFamily="34" charset="0"/>
              </a:rPr>
              <a:t>.</a:t>
            </a:r>
            <a:endParaRPr lang="en-US" sz="1600" b="1" dirty="0">
              <a:latin typeface="Calibri" pitchFamily="34" charset="0"/>
            </a:endParaRPr>
          </a:p>
        </p:txBody>
      </p:sp>
      <p:sp>
        <p:nvSpPr>
          <p:cNvPr id="25604" name="Title 1"/>
          <p:cNvSpPr>
            <a:spLocks noGrp="1"/>
          </p:cNvSpPr>
          <p:nvPr>
            <p:ph type="title"/>
          </p:nvPr>
        </p:nvSpPr>
        <p:spPr>
          <a:xfrm>
            <a:off x="30163" y="94060"/>
            <a:ext cx="7366000" cy="64770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400" b="0" kern="1200" dirty="0" err="1">
                <a:cs typeface="Arial" pitchFamily="34" charset="0"/>
                <a:sym typeface="Arial" pitchFamily="34" charset="0"/>
              </a:rPr>
              <a:t>Aplicación</a:t>
            </a:r>
            <a:r>
              <a:rPr lang="en-US" sz="2400" b="0" kern="1200" dirty="0">
                <a:cs typeface="Arial" pitchFamily="34" charset="0"/>
                <a:sym typeface="Arial" pitchFamily="34" charset="0"/>
              </a:rPr>
              <a:t> </a:t>
            </a:r>
            <a:r>
              <a:rPr lang="en-US" sz="2400" b="0" kern="1200" dirty="0" smtClean="0">
                <a:cs typeface="Arial" pitchFamily="34" charset="0"/>
                <a:sym typeface="Arial" pitchFamily="34" charset="0"/>
              </a:rPr>
              <a:t>Retrospect </a:t>
            </a:r>
            <a:r>
              <a:rPr lang="en-US" sz="2400" b="0" kern="1200" dirty="0" err="1">
                <a:cs typeface="Arial" pitchFamily="34" charset="0"/>
                <a:sym typeface="Arial" pitchFamily="34" charset="0"/>
              </a:rPr>
              <a:t>para</a:t>
            </a:r>
            <a:r>
              <a:rPr lang="en-US" sz="2400" b="0" kern="1200" dirty="0">
                <a:cs typeface="Arial" pitchFamily="34" charset="0"/>
                <a:sym typeface="Arial" pitchFamily="34" charset="0"/>
              </a:rPr>
              <a:t> </a:t>
            </a:r>
            <a:r>
              <a:rPr lang="en-US" sz="2400" b="0" kern="1200" dirty="0">
                <a:cs typeface="Arial" pitchFamily="34" charset="0"/>
                <a:sym typeface="Arial" pitchFamily="34" charset="0"/>
              </a:rPr>
              <a:t>iPhone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1800" y="1910160"/>
            <a:ext cx="64008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464" indent="-283464">
              <a:spcBef>
                <a:spcPct val="0"/>
              </a:spcBef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b="0" dirty="0" smtClean="0">
                <a:latin typeface="Calibri" pitchFamily="34" charset="0"/>
                <a:ea typeface="ＭＳ Ｐゴシック" pitchFamily="34" charset="-128"/>
              </a:rPr>
              <a:t>Se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conecta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a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través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de TCP/IP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por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una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red Wi-Fi o 3G. </a:t>
            </a:r>
          </a:p>
          <a:p>
            <a:pPr marL="283464" indent="-283464">
              <a:spcBef>
                <a:spcPct val="0"/>
              </a:spcBef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Vea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todas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las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actividades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o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fíltrelas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para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mostrar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solamente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las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programadas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,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las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que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están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en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espera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,</a:t>
            </a:r>
            <a:r>
              <a:rPr lang="hu-HU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ejecutándose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o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las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ya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1600" b="0" dirty="0" err="1">
                <a:latin typeface="Calibri" pitchFamily="34" charset="0"/>
                <a:ea typeface="ＭＳ Ｐゴシック" pitchFamily="34" charset="-128"/>
              </a:rPr>
              <a:t>realizadas</a:t>
            </a:r>
            <a:r>
              <a:rPr lang="en-US" sz="1600" b="0" dirty="0">
                <a:latin typeface="Calibri" pitchFamily="34" charset="0"/>
                <a:ea typeface="ＭＳ Ｐゴシック" pitchFamily="34" charset="-128"/>
              </a:rPr>
              <a:t>. </a:t>
            </a:r>
          </a:p>
          <a:p>
            <a:pPr marL="283464" indent="-283464">
              <a:spcBef>
                <a:spcPct val="0"/>
              </a:spcBef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b="0" dirty="0">
                <a:latin typeface="Calibri" pitchFamily="34" charset="0"/>
              </a:rPr>
              <a:t>Gracias a </a:t>
            </a:r>
            <a:r>
              <a:rPr lang="en-US" sz="1600" b="0" dirty="0" err="1">
                <a:latin typeface="Calibri" pitchFamily="34" charset="0"/>
              </a:rPr>
              <a:t>una</a:t>
            </a:r>
            <a:r>
              <a:rPr lang="en-US" sz="1600" b="0" dirty="0">
                <a:latin typeface="Calibri" pitchFamily="34" charset="0"/>
              </a:rPr>
              <a:t> vista de </a:t>
            </a:r>
            <a:r>
              <a:rPr lang="en-US" sz="1600" b="0" dirty="0" err="1">
                <a:latin typeface="Calibri" pitchFamily="34" charset="0"/>
              </a:rPr>
              <a:t>escritorio</a:t>
            </a:r>
            <a:r>
              <a:rPr lang="en-US" sz="1600" b="0" dirty="0">
                <a:latin typeface="Calibri" pitchFamily="34" charset="0"/>
              </a:rPr>
              <a:t> se </a:t>
            </a:r>
            <a:r>
              <a:rPr lang="en-US" sz="1600" b="0" dirty="0" err="1">
                <a:latin typeface="Calibri" pitchFamily="34" charset="0"/>
              </a:rPr>
              <a:t>controla</a:t>
            </a:r>
            <a:r>
              <a:rPr lang="en-US" sz="1600" b="0" dirty="0">
                <a:latin typeface="Calibri" pitchFamily="34" charset="0"/>
              </a:rPr>
              <a:t> de un</a:t>
            </a:r>
            <a:r>
              <a:rPr lang="hu-HU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vistazo</a:t>
            </a:r>
            <a:r>
              <a:rPr lang="en-US" sz="1600" b="0" dirty="0">
                <a:latin typeface="Calibri" pitchFamily="34" charset="0"/>
              </a:rPr>
              <a:t> el </a:t>
            </a:r>
            <a:r>
              <a:rPr lang="en-US" sz="1600" b="0" dirty="0" err="1">
                <a:latin typeface="Calibri" pitchFamily="34" charset="0"/>
              </a:rPr>
              <a:t>estado</a:t>
            </a:r>
            <a:r>
              <a:rPr lang="en-US" sz="1600" b="0" dirty="0">
                <a:latin typeface="Calibri" pitchFamily="34" charset="0"/>
              </a:rPr>
              <a:t> de </a:t>
            </a:r>
            <a:r>
              <a:rPr lang="en-US" sz="1600" b="0" dirty="0" err="1">
                <a:latin typeface="Calibri" pitchFamily="34" charset="0"/>
              </a:rPr>
              <a:t>todos</a:t>
            </a:r>
            <a:r>
              <a:rPr lang="en-US" sz="1600" b="0" dirty="0">
                <a:latin typeface="Calibri" pitchFamily="34" charset="0"/>
              </a:rPr>
              <a:t> los </a:t>
            </a:r>
            <a:r>
              <a:rPr lang="en-US" sz="1600" b="0" dirty="0" err="1">
                <a:latin typeface="Calibri" pitchFamily="34" charset="0"/>
              </a:rPr>
              <a:t>servidores</a:t>
            </a:r>
            <a:r>
              <a:rPr lang="en-US" sz="1600" b="0" dirty="0">
                <a:latin typeface="Calibri" pitchFamily="34" charset="0"/>
              </a:rPr>
              <a:t> de Retrospect. </a:t>
            </a:r>
          </a:p>
          <a:p>
            <a:pPr marL="283464" indent="-283464">
              <a:spcBef>
                <a:spcPct val="0"/>
              </a:spcBef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b="0" dirty="0" err="1">
                <a:latin typeface="Calibri" pitchFamily="34" charset="0"/>
              </a:rPr>
              <a:t>Una</a:t>
            </a:r>
            <a:r>
              <a:rPr lang="en-US" sz="1600" b="0" dirty="0">
                <a:latin typeface="Calibri" pitchFamily="34" charset="0"/>
              </a:rPr>
              <a:t> vista de </a:t>
            </a:r>
            <a:r>
              <a:rPr lang="en-US" sz="1600" b="0" dirty="0" err="1">
                <a:latin typeface="Calibri" pitchFamily="34" charset="0"/>
              </a:rPr>
              <a:t>las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actividades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presenta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iconos</a:t>
            </a:r>
            <a:r>
              <a:rPr lang="en-US" sz="1600" b="0" dirty="0">
                <a:latin typeface="Calibri" pitchFamily="34" charset="0"/>
              </a:rPr>
              <a:t> de </a:t>
            </a:r>
            <a:r>
              <a:rPr lang="en-US" sz="1600" b="0" dirty="0" err="1">
                <a:latin typeface="Calibri" pitchFamily="34" charset="0"/>
              </a:rPr>
              <a:t>estado</a:t>
            </a:r>
            <a:r>
              <a:rPr lang="en-US" sz="1600" b="0" dirty="0">
                <a:latin typeface="Calibri" pitchFamily="34" charset="0"/>
              </a:rPr>
              <a:t> y </a:t>
            </a:r>
            <a:r>
              <a:rPr lang="en-US" sz="1600" b="0" dirty="0" err="1">
                <a:latin typeface="Calibri" pitchFamily="34" charset="0"/>
              </a:rPr>
              <a:t>barras</a:t>
            </a:r>
            <a:r>
              <a:rPr lang="en-US" sz="1600" b="0" dirty="0">
                <a:latin typeface="Calibri" pitchFamily="34" charset="0"/>
              </a:rPr>
              <a:t> </a:t>
            </a:r>
            <a:br>
              <a:rPr lang="en-US" sz="1600" b="0" dirty="0">
                <a:latin typeface="Calibri" pitchFamily="34" charset="0"/>
              </a:rPr>
            </a:br>
            <a:r>
              <a:rPr lang="en-US" sz="1600" b="0" dirty="0">
                <a:latin typeface="Calibri" pitchFamily="34" charset="0"/>
              </a:rPr>
              <a:t>de </a:t>
            </a:r>
            <a:r>
              <a:rPr lang="en-US" sz="1600" b="0" dirty="0" err="1">
                <a:latin typeface="Calibri" pitchFamily="34" charset="0"/>
              </a:rPr>
              <a:t>progreso</a:t>
            </a:r>
            <a:r>
              <a:rPr lang="en-US" sz="1600" b="0" dirty="0">
                <a:latin typeface="Calibri" pitchFamily="34" charset="0"/>
              </a:rPr>
              <a:t> de </a:t>
            </a:r>
            <a:r>
              <a:rPr lang="en-US" sz="1600" b="0" dirty="0" err="1">
                <a:latin typeface="Calibri" pitchFamily="34" charset="0"/>
              </a:rPr>
              <a:t>las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actividades</a:t>
            </a:r>
            <a:r>
              <a:rPr lang="en-US" sz="1600" b="0" dirty="0">
                <a:latin typeface="Calibri" pitchFamily="34" charset="0"/>
              </a:rPr>
              <a:t> en </a:t>
            </a:r>
            <a:r>
              <a:rPr lang="en-US" sz="1600" b="0" dirty="0" err="1">
                <a:latin typeface="Calibri" pitchFamily="34" charset="0"/>
              </a:rPr>
              <a:t>ejecución</a:t>
            </a:r>
            <a:r>
              <a:rPr lang="en-US" sz="1600" b="0" dirty="0">
                <a:latin typeface="Calibri" pitchFamily="34" charset="0"/>
              </a:rPr>
              <a:t>. </a:t>
            </a:r>
          </a:p>
          <a:p>
            <a:pPr marL="283464" indent="-283464">
              <a:spcBef>
                <a:spcPct val="0"/>
              </a:spcBef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b="0" dirty="0">
                <a:latin typeface="Calibri" pitchFamily="34" charset="0"/>
              </a:rPr>
              <a:t>La vista de </a:t>
            </a:r>
            <a:r>
              <a:rPr lang="en-US" sz="1600" b="0" dirty="0" err="1">
                <a:latin typeface="Calibri" pitchFamily="34" charset="0"/>
              </a:rPr>
              <a:t>detalles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ofrece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información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completa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sobre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cada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una</a:t>
            </a:r>
            <a:r>
              <a:rPr lang="en-US" sz="1600" b="0" dirty="0">
                <a:latin typeface="Calibri" pitchFamily="34" charset="0"/>
              </a:rPr>
              <a:t> de </a:t>
            </a:r>
            <a:r>
              <a:rPr lang="en-US" sz="1600" b="0" dirty="0" err="1">
                <a:latin typeface="Calibri" pitchFamily="34" charset="0"/>
              </a:rPr>
              <a:t>las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actividades</a:t>
            </a:r>
            <a:r>
              <a:rPr lang="en-US" sz="1600" b="0" dirty="0">
                <a:latin typeface="Calibri" pitchFamily="34" charset="0"/>
              </a:rPr>
              <a:t>,</a:t>
            </a:r>
            <a:r>
              <a:rPr lang="hu-HU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incluyendo</a:t>
            </a:r>
            <a:r>
              <a:rPr lang="en-US" sz="1600" b="0" dirty="0">
                <a:latin typeface="Calibri" pitchFamily="34" charset="0"/>
              </a:rPr>
              <a:t> el </a:t>
            </a:r>
            <a:r>
              <a:rPr lang="en-US" sz="1600" b="0" dirty="0" err="1">
                <a:latin typeface="Calibri" pitchFamily="34" charset="0"/>
              </a:rPr>
              <a:t>origen</a:t>
            </a:r>
            <a:r>
              <a:rPr lang="en-US" sz="1600" b="0" dirty="0">
                <a:latin typeface="Calibri" pitchFamily="34" charset="0"/>
              </a:rPr>
              <a:t>, </a:t>
            </a:r>
            <a:r>
              <a:rPr lang="en-US" sz="1600" b="0" dirty="0" err="1">
                <a:latin typeface="Calibri" pitchFamily="34" charset="0"/>
              </a:rPr>
              <a:t>destino</a:t>
            </a:r>
            <a:r>
              <a:rPr lang="en-US" sz="1600" b="0" dirty="0">
                <a:latin typeface="Calibri" pitchFamily="34" charset="0"/>
              </a:rPr>
              <a:t>, </a:t>
            </a:r>
            <a:r>
              <a:rPr lang="en-US" sz="1600" b="0" dirty="0" err="1">
                <a:latin typeface="Calibri" pitchFamily="34" charset="0"/>
              </a:rPr>
              <a:t>archivos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copiados</a:t>
            </a:r>
            <a:r>
              <a:rPr lang="en-US" sz="1600" b="0" dirty="0">
                <a:latin typeface="Calibri" pitchFamily="34" charset="0"/>
              </a:rPr>
              <a:t>, </a:t>
            </a:r>
            <a:r>
              <a:rPr lang="en-US" sz="1600" b="0" dirty="0" err="1">
                <a:latin typeface="Calibri" pitchFamily="34" charset="0"/>
              </a:rPr>
              <a:t>tiempo</a:t>
            </a:r>
            <a:r>
              <a:rPr lang="en-US" sz="1600" b="0" dirty="0">
                <a:latin typeface="Calibri" pitchFamily="34" charset="0"/>
              </a:rPr>
              <a:t> restante</a:t>
            </a:r>
            <a:r>
              <a:rPr lang="hu-HU" sz="1600" b="0" dirty="0">
                <a:latin typeface="Calibri" pitchFamily="34" charset="0"/>
              </a:rPr>
              <a:t> </a:t>
            </a:r>
            <a:r>
              <a:rPr lang="en-US" sz="1600" b="0" dirty="0">
                <a:latin typeface="Calibri" pitchFamily="34" charset="0"/>
              </a:rPr>
              <a:t>y</a:t>
            </a:r>
            <a:r>
              <a:rPr lang="hu-HU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más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aún</a:t>
            </a:r>
            <a:r>
              <a:rPr lang="en-US" sz="1600" b="0" dirty="0">
                <a:latin typeface="Calibri" pitchFamily="34" charset="0"/>
              </a:rPr>
              <a:t>. </a:t>
            </a:r>
          </a:p>
          <a:p>
            <a:pPr marL="283464" indent="-283464">
              <a:spcBef>
                <a:spcPct val="0"/>
              </a:spcBef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b="0" dirty="0">
                <a:latin typeface="Calibri" pitchFamily="34" charset="0"/>
              </a:rPr>
              <a:t>La vista de </a:t>
            </a:r>
            <a:r>
              <a:rPr lang="en-US" sz="1600" b="0" dirty="0" err="1">
                <a:latin typeface="Calibri" pitchFamily="34" charset="0"/>
              </a:rPr>
              <a:t>registro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muestra</a:t>
            </a:r>
            <a:r>
              <a:rPr lang="en-US" sz="1600" b="0" dirty="0">
                <a:latin typeface="Calibri" pitchFamily="34" charset="0"/>
              </a:rPr>
              <a:t> el </a:t>
            </a:r>
            <a:r>
              <a:rPr lang="en-US" sz="1600" b="0" dirty="0" err="1">
                <a:latin typeface="Calibri" pitchFamily="34" charset="0"/>
              </a:rPr>
              <a:t>registro</a:t>
            </a:r>
            <a:r>
              <a:rPr lang="en-US" sz="1600" b="0" dirty="0">
                <a:latin typeface="Calibri" pitchFamily="34" charset="0"/>
              </a:rPr>
              <a:t> de </a:t>
            </a:r>
            <a:r>
              <a:rPr lang="en-US" sz="1600" b="0" dirty="0" err="1">
                <a:latin typeface="Calibri" pitchFamily="34" charset="0"/>
              </a:rPr>
              <a:t>las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operaciones</a:t>
            </a:r>
            <a:r>
              <a:rPr lang="en-US" sz="1600" b="0" dirty="0">
                <a:latin typeface="Calibri" pitchFamily="34" charset="0"/>
              </a:rPr>
              <a:t> </a:t>
            </a:r>
            <a:br>
              <a:rPr lang="en-US" sz="1600" b="0" dirty="0">
                <a:latin typeface="Calibri" pitchFamily="34" charset="0"/>
              </a:rPr>
            </a:br>
            <a:r>
              <a:rPr lang="en-US" sz="1600" b="0" dirty="0" err="1">
                <a:latin typeface="Calibri" pitchFamily="34" charset="0"/>
              </a:rPr>
              <a:t>completas</a:t>
            </a:r>
            <a:r>
              <a:rPr lang="en-US" sz="1600" b="0" dirty="0">
                <a:latin typeface="Calibri" pitchFamily="34" charset="0"/>
              </a:rPr>
              <a:t> de Retrospect con </a:t>
            </a:r>
            <a:r>
              <a:rPr lang="en-US" sz="1600" b="0" dirty="0" err="1">
                <a:latin typeface="Calibri" pitchFamily="34" charset="0"/>
              </a:rPr>
              <a:t>cada</a:t>
            </a:r>
            <a:r>
              <a:rPr lang="en-US" sz="1600" b="0" dirty="0">
                <a:latin typeface="Calibri" pitchFamily="34" charset="0"/>
              </a:rPr>
              <a:t> </a:t>
            </a:r>
            <a:r>
              <a:rPr lang="en-US" sz="1600" b="0" dirty="0" err="1">
                <a:latin typeface="Calibri" pitchFamily="34" charset="0"/>
              </a:rPr>
              <a:t>actividad</a:t>
            </a:r>
            <a:r>
              <a:rPr lang="en-US" sz="1600" b="0" dirty="0"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6737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938" y="5556"/>
            <a:ext cx="6875462" cy="85725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s-ES" sz="2400" b="0" kern="1200" dirty="0">
                <a:cs typeface="Arial" pitchFamily="34" charset="0"/>
                <a:sym typeface="Arial" pitchFamily="34" charset="0"/>
              </a:rPr>
              <a:t>Apoyamos</a:t>
            </a:r>
            <a:r>
              <a:rPr lang="es-ES" sz="2400" b="0" kern="1200" dirty="0">
                <a:cs typeface="Arial" pitchFamily="34" charset="0"/>
                <a:sym typeface="Arial" pitchFamily="34" charset="0"/>
              </a:rPr>
              <a:t> a nuestros socios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0189" y="935038"/>
            <a:ext cx="7883525" cy="3670697"/>
          </a:xfrm>
        </p:spPr>
        <p:txBody>
          <a:bodyPr/>
          <a:lstStyle/>
          <a:p>
            <a:pPr>
              <a:spcBef>
                <a:spcPct val="10000"/>
              </a:spcBef>
            </a:pPr>
            <a:r>
              <a:rPr lang="es-ES" sz="1800" dirty="0" smtClean="0">
                <a:ea typeface="ＭＳ Ｐゴシック" pitchFamily="50" charset="-128"/>
                <a:sym typeface="Arial" pitchFamily="34" charset="0"/>
              </a:rPr>
              <a:t>La asociación con los distribuidores dedicados constituye nuestra principal estrategia para entrar en el mercado satisfaciendo las necesidades del cliente y desarrollando cada segmento del mercado.</a:t>
            </a:r>
          </a:p>
          <a:p>
            <a:pPr>
              <a:spcBef>
                <a:spcPct val="10000"/>
              </a:spcBef>
            </a:pPr>
            <a:endParaRPr lang="es-ES" sz="1800" dirty="0" smtClean="0">
              <a:ea typeface="ＭＳ Ｐゴシック" pitchFamily="50" charset="-128"/>
              <a:sym typeface="Arial" pitchFamily="34" charset="0"/>
            </a:endParaRPr>
          </a:p>
          <a:p>
            <a:pPr>
              <a:spcBef>
                <a:spcPct val="10000"/>
              </a:spcBef>
            </a:pPr>
            <a:r>
              <a:rPr lang="es-ES" sz="1800" dirty="0" smtClean="0">
                <a:ea typeface="ＭＳ Ｐゴシック" pitchFamily="50" charset="-128"/>
                <a:sym typeface="Arial" pitchFamily="34" charset="0"/>
              </a:rPr>
              <a:t>Nos centramos en mantener una asociación mutuamente satisfactoria que acelere los beneficios del socio gracias a:</a:t>
            </a:r>
          </a:p>
          <a:p>
            <a:pPr lvl="1">
              <a:spcBef>
                <a:spcPct val="10000"/>
              </a:spcBef>
              <a:buFont typeface="Calibri" pitchFamily="34" charset="0"/>
              <a:buChar char="–"/>
            </a:pPr>
            <a:r>
              <a:rPr lang="es-ES" sz="1600" dirty="0" smtClean="0">
                <a:ea typeface="ＭＳ Ｐゴシック" pitchFamily="50" charset="-128"/>
                <a:sym typeface="Arial" pitchFamily="34" charset="0"/>
              </a:rPr>
              <a:t>Facilitar el desarrollo del negocio ofreciendo una sólida infraestructura y reglas de compromiso definidas.</a:t>
            </a:r>
          </a:p>
          <a:p>
            <a:pPr lvl="1">
              <a:spcBef>
                <a:spcPct val="10000"/>
              </a:spcBef>
              <a:buFont typeface="Calibri" pitchFamily="34" charset="0"/>
              <a:buChar char="–"/>
            </a:pPr>
            <a:r>
              <a:rPr lang="es-ES" sz="1600" dirty="0" smtClean="0">
                <a:ea typeface="ＭＳ Ｐゴシック" pitchFamily="50" charset="-128"/>
                <a:sym typeface="Arial" pitchFamily="34" charset="0"/>
              </a:rPr>
              <a:t>Recompensas progresivas por los aumentos en los beneficios e inversiones de los socios en </a:t>
            </a:r>
            <a:r>
              <a:rPr lang="es-ES" sz="1600" dirty="0" err="1" smtClean="0">
                <a:ea typeface="ＭＳ Ｐゴシック" pitchFamily="50" charset="-128"/>
                <a:sym typeface="Arial" pitchFamily="34" charset="0"/>
              </a:rPr>
              <a:t>Retrospect</a:t>
            </a:r>
            <a:r>
              <a:rPr lang="es-ES" sz="1600" dirty="0" smtClean="0">
                <a:ea typeface="ＭＳ Ｐゴシック" pitchFamily="50" charset="-128"/>
                <a:sym typeface="Arial" pitchFamily="34" charset="0"/>
              </a:rPr>
              <a:t>.</a:t>
            </a:r>
            <a:endParaRPr lang="es-ES" sz="1600" dirty="0" smtClean="0">
              <a:ea typeface="ＭＳ Ｐゴシック" pitchFamily="50" charset="-128"/>
              <a:sym typeface="Arial" pitchFamily="34" charset="0"/>
            </a:endParaRPr>
          </a:p>
          <a:p>
            <a:pPr lvl="1">
              <a:spcBef>
                <a:spcPct val="10000"/>
              </a:spcBef>
              <a:buFont typeface="Calibri" pitchFamily="34" charset="0"/>
              <a:buChar char="–"/>
            </a:pPr>
            <a:r>
              <a:rPr lang="es-ES" sz="1600" dirty="0" smtClean="0">
                <a:ea typeface="ＭＳ Ｐゴシック" pitchFamily="50" charset="-128"/>
                <a:sym typeface="Arial" pitchFamily="34" charset="0"/>
              </a:rPr>
              <a:t>Acceso a la amplia cartera de productos de hardware, software y servicios de almacenamiento líder del mercado.</a:t>
            </a:r>
          </a:p>
          <a:p>
            <a:pPr lvl="1">
              <a:spcBef>
                <a:spcPct val="10000"/>
              </a:spcBef>
              <a:buFont typeface="Calibri" pitchFamily="34" charset="0"/>
              <a:buChar char="–"/>
            </a:pPr>
            <a:r>
              <a:rPr lang="es-ES" sz="1600" dirty="0" smtClean="0">
                <a:ea typeface="ＭＳ Ｐゴシック" pitchFamily="50" charset="-128"/>
                <a:sym typeface="Arial" pitchFamily="34" charset="0"/>
              </a:rPr>
              <a:t>Investigación de mercado y desarrollo de oportunidades con el liderazgo comercial de </a:t>
            </a:r>
            <a:r>
              <a:rPr lang="es-ES" sz="1600" smtClean="0">
                <a:ea typeface="ＭＳ Ｐゴシック" pitchFamily="50" charset="-128"/>
                <a:sym typeface="Arial" pitchFamily="34" charset="0"/>
              </a:rPr>
              <a:t>Retrospect.</a:t>
            </a:r>
            <a:endParaRPr lang="es-ES" sz="1600" dirty="0" smtClean="0">
              <a:ea typeface="ＭＳ Ｐゴシック" pitchFamily="50" charset="-128"/>
              <a:sym typeface="Arial" pitchFamily="34" charset="0"/>
            </a:endParaRPr>
          </a:p>
          <a:p>
            <a:pPr>
              <a:spcBef>
                <a:spcPct val="10000"/>
              </a:spcBef>
            </a:pPr>
            <a:endParaRPr lang="es-ES" sz="1600" dirty="0" smtClean="0">
              <a:ea typeface="ＭＳ Ｐゴシック" pitchFamily="50" charset="-128"/>
              <a:sym typeface="Arial" pitchFamily="34" charset="0"/>
            </a:endParaRPr>
          </a:p>
          <a:p>
            <a:pPr>
              <a:spcBef>
                <a:spcPct val="10000"/>
              </a:spcBef>
            </a:pPr>
            <a:r>
              <a:rPr lang="es-ES" sz="1800" b="1" dirty="0" smtClean="0">
                <a:ea typeface="ＭＳ Ｐゴシック" pitchFamily="50" charset="-128"/>
                <a:sym typeface="Arial" pitchFamily="34" charset="0"/>
              </a:rPr>
              <a:t>¡Su éxito es nuestro éxito!</a:t>
            </a:r>
          </a:p>
        </p:txBody>
      </p:sp>
    </p:spTree>
    <p:extLst>
      <p:ext uri="{BB962C8B-B14F-4D97-AF65-F5344CB8AC3E}">
        <p14:creationId xmlns:p14="http://schemas.microsoft.com/office/powerpoint/2010/main" val="2215771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90539" y="1003300"/>
            <a:ext cx="8161337" cy="3497263"/>
            <a:chOff x="490539" y="1003300"/>
            <a:chExt cx="8161337" cy="3497263"/>
          </a:xfrm>
        </p:grpSpPr>
        <p:sp>
          <p:nvSpPr>
            <p:cNvPr id="13" name="Rounded Rectangle 12"/>
            <p:cNvSpPr/>
            <p:nvPr/>
          </p:nvSpPr>
          <p:spPr>
            <a:xfrm>
              <a:off x="490539" y="3574257"/>
              <a:ext cx="8161337" cy="926306"/>
            </a:xfrm>
            <a:prstGeom prst="round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90539" y="2494360"/>
              <a:ext cx="8161337" cy="926306"/>
            </a:xfrm>
            <a:prstGeom prst="round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490539" y="1003300"/>
              <a:ext cx="8161337" cy="1319610"/>
            </a:xfrm>
            <a:prstGeom prst="round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6" name="Picture 8" descr="buttons,computer monitors,computer screens,computers,cropped images,cropped pictures,icons,monitors,PNG,screens,symbols,transparent backgroun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3100" y="1322467"/>
              <a:ext cx="7366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0" descr="buttons,calling,calls,Cell phones,Communications,cropped images,cropped pictures,icons,phones,PNG,symbols,telephones,transparent backgroun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3100" y="2669381"/>
              <a:ext cx="7493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2" descr="buttons,correspondences,cropped images,cropped pictures,emailing,e-mailing,emails,e-mails,envelopes,icons,mail,messages,PNG,sending,sends,symbols,transparent backgroun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87388" y="3694510"/>
              <a:ext cx="722312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7950" y="1044179"/>
            <a:ext cx="7613650" cy="396835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s-ES" sz="1800" b="1" dirty="0" smtClean="0">
                <a:ea typeface="ＭＳ Ｐゴシック" pitchFamily="50" charset="-128"/>
                <a:sym typeface="Arial" pitchFamily="34" charset="0"/>
              </a:rPr>
              <a:t>Recursos adicionales en línea gratis: </a:t>
            </a:r>
            <a:r>
              <a:rPr lang="es-ES" sz="1800" dirty="0" smtClean="0">
                <a:ea typeface="ＭＳ Ｐゴシック" pitchFamily="50" charset="-128"/>
                <a:sym typeface="Arial" pitchFamily="34" charset="0"/>
              </a:rPr>
              <a:t>www.retrospect.com/support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s-ES" sz="1800" dirty="0" smtClean="0">
                <a:ea typeface="ＭＳ Ｐゴシック" pitchFamily="50" charset="-128"/>
                <a:sym typeface="Arial" pitchFamily="34" charset="0"/>
              </a:rPr>
              <a:t>Formación sobre los productos basada en vídeos gratuitos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s-ES" dirty="0" smtClean="0">
                <a:ea typeface="ＭＳ Ｐゴシック" pitchFamily="50" charset="-128"/>
                <a:sym typeface="Arial" pitchFamily="34" charset="0"/>
              </a:rPr>
              <a:t> Base de conocimientos 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s-ES" dirty="0" smtClean="0">
                <a:ea typeface="ＭＳ Ｐゴシック" pitchFamily="50" charset="-128"/>
                <a:sym typeface="Arial" pitchFamily="34" charset="0"/>
              </a:rPr>
              <a:t> Foros 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endParaRPr lang="es-ES" sz="3200" dirty="0" smtClean="0">
              <a:ea typeface="ＭＳ Ｐゴシック" pitchFamily="50" charset="-128"/>
              <a:sym typeface="Arial" pitchFamily="34" charset="0"/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 smtClean="0">
                <a:ea typeface="ＭＳ Ｐゴシック" pitchFamily="50" charset="-128"/>
                <a:sym typeface="Arial" pitchFamily="34" charset="0"/>
              </a:rPr>
              <a:t>Líneas de asistencia</a:t>
            </a:r>
            <a:r>
              <a:rPr lang="de-DE" b="1" dirty="0" smtClean="0">
                <a:sym typeface="Arial" pitchFamily="34" charset="0"/>
              </a:rPr>
              <a:t>: </a:t>
            </a:r>
            <a:r>
              <a:rPr lang="de-DE" dirty="0"/>
              <a:t>+44 117 205 </a:t>
            </a:r>
            <a:r>
              <a:rPr lang="de-DE" dirty="0" smtClean="0"/>
              <a:t>0367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>
                <a:ea typeface="ＭＳ Ｐゴシック" pitchFamily="50" charset="-128"/>
                <a:sym typeface="Arial" pitchFamily="34" charset="0"/>
              </a:rPr>
              <a:t>Preguntas</a:t>
            </a:r>
            <a:r>
              <a:rPr lang="es-ES" dirty="0" smtClean="0">
                <a:ea typeface="ＭＳ Ｐゴシック" pitchFamily="50" charset="-128"/>
                <a:sym typeface="Arial" pitchFamily="34" charset="0"/>
              </a:rPr>
              <a:t>, presupuestos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endParaRPr lang="de-DE" sz="3200" dirty="0" smtClean="0">
              <a:sym typeface="Arial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800" b="1" dirty="0" err="1" smtClean="0">
                <a:ea typeface="ＭＳ Ｐゴシック" pitchFamily="34" charset="-128"/>
              </a:rPr>
              <a:t>iberia.sales</a:t>
            </a:r>
            <a:r>
              <a:rPr lang="en-US" sz="1800" b="1" dirty="0" err="1">
                <a:ea typeface="ＭＳ Ｐゴシック" pitchFamily="34" charset="-128"/>
              </a:rPr>
              <a:t>@retrospect.com</a:t>
            </a:r>
            <a:endParaRPr lang="en-US" sz="1800" b="1" dirty="0">
              <a:ea typeface="ＭＳ Ｐゴシック" pitchFamily="34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s-ES" sz="1800" dirty="0" smtClean="0">
                <a:ea typeface="ＭＳ Ｐゴシック" pitchFamily="50" charset="-128"/>
                <a:sym typeface="Arial" pitchFamily="34" charset="0"/>
              </a:rPr>
              <a:t>Llamadas </a:t>
            </a:r>
            <a:r>
              <a:rPr lang="es-ES" sz="1800" dirty="0" smtClean="0">
                <a:ea typeface="ＭＳ Ｐゴシック" pitchFamily="50" charset="-128"/>
                <a:sym typeface="Arial" pitchFamily="34" charset="0"/>
              </a:rPr>
              <a:t>al extranjero, preguntas, presupuestos</a:t>
            </a:r>
          </a:p>
        </p:txBody>
      </p:sp>
      <p:sp>
        <p:nvSpPr>
          <p:cNvPr id="276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30161" y="188912"/>
            <a:ext cx="5062537" cy="444104"/>
          </a:xfrm>
        </p:spPr>
        <p:txBody>
          <a:bodyPr anchor="b"/>
          <a:lstStyle/>
          <a:p>
            <a:pPr marL="342900" indent="-342900">
              <a:lnSpc>
                <a:spcPct val="90000"/>
              </a:lnSpc>
            </a:pPr>
            <a:r>
              <a:rPr lang="es-ES" sz="2400" b="0" kern="1200" dirty="0">
                <a:cs typeface="Arial" pitchFamily="34" charset="0"/>
                <a:sym typeface="Arial" pitchFamily="34" charset="0"/>
              </a:rPr>
              <a:t>Recursos</a:t>
            </a:r>
            <a:r>
              <a:rPr lang="es-ES" sz="2400" b="0" kern="1200" dirty="0">
                <a:cs typeface="Arial" pitchFamily="34" charset="0"/>
                <a:sym typeface="Arial" pitchFamily="34" charset="0"/>
              </a:rPr>
              <a:t> adicionales</a:t>
            </a:r>
          </a:p>
        </p:txBody>
      </p:sp>
    </p:spTree>
    <p:extLst>
      <p:ext uri="{BB962C8B-B14F-4D97-AF65-F5344CB8AC3E}">
        <p14:creationId xmlns:p14="http://schemas.microsoft.com/office/powerpoint/2010/main" val="5192723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ovi">
  <a:themeElements>
    <a:clrScheme name="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Rovi Presentation Template">
  <a:themeElements>
    <a:clrScheme name="1_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1_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trospect Inc">
  <a:themeElements>
    <a:clrScheme name="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Rovi Presentation Template">
  <a:themeElements>
    <a:clrScheme name="1_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1_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Description0 xmlns="5b2b7a75-a4b9-495e-85eb-ac902a696a4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E0B4E420178342A960D5CBA981209C" ma:contentTypeVersion="1" ma:contentTypeDescription="Create a new document." ma:contentTypeScope="" ma:versionID="dabc4ac9ff8d081fb8874fbe433ba96a">
  <xsd:schema xmlns:xsd="http://www.w3.org/2001/XMLSchema" xmlns:p="http://schemas.microsoft.com/office/2006/metadata/properties" xmlns:ns2="5b2b7a75-a4b9-495e-85eb-ac902a696a4e" targetNamespace="http://schemas.microsoft.com/office/2006/metadata/properties" ma:root="true" ma:fieldsID="ef139b6c08f10c44c5b1d21b6eb49019" ns2:_="">
    <xsd:import namespace="5b2b7a75-a4b9-495e-85eb-ac902a696a4e"/>
    <xsd:element name="properties">
      <xsd:complexType>
        <xsd:sequence>
          <xsd:element name="documentManagement">
            <xsd:complexType>
              <xsd:all>
                <xsd:element ref="ns2:Description0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b2b7a75-a4b9-495e-85eb-ac902a696a4e" elementFormDefault="qualified">
    <xsd:import namespace="http://schemas.microsoft.com/office/2006/documentManagement/types"/>
    <xsd:element name="Description0" ma:index="8" nillable="true" ma:displayName="Description" ma:default="" ma:description="Description" ma:internalName="Description0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EDDDAAC2-CAAB-4677-BF10-DE523B0A32FB}">
  <ds:schemaRefs>
    <ds:schemaRef ds:uri="http://schemas.microsoft.com/office/2006/metadata/properties"/>
    <ds:schemaRef ds:uri="5b2b7a75-a4b9-495e-85eb-ac902a696a4e"/>
  </ds:schemaRefs>
</ds:datastoreItem>
</file>

<file path=customXml/itemProps2.xml><?xml version="1.0" encoding="utf-8"?>
<ds:datastoreItem xmlns:ds="http://schemas.openxmlformats.org/officeDocument/2006/customXml" ds:itemID="{4512BFEF-72DB-4A44-BC5C-8C174DA1A2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B269BB-DDAF-4B7D-9EBC-5A25D80B5B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b7a75-a4b9-495e-85eb-ac902a696a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rovi</Template>
  <TotalTime>17101</TotalTime>
  <Words>1834</Words>
  <Application>Microsoft Macintosh PowerPoint</Application>
  <PresentationFormat>On-screen Show (16:9)</PresentationFormat>
  <Paragraphs>217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rovi</vt:lpstr>
      <vt:lpstr>1_Rovi Presentation Template</vt:lpstr>
      <vt:lpstr>Retrospect Inc</vt:lpstr>
      <vt:lpstr>2_Rovi Presentation Template</vt:lpstr>
      <vt:lpstr>PowerPoint Presentation</vt:lpstr>
      <vt:lpstr>Retrospect protege millones de ordenadores en todo el mundo</vt:lpstr>
      <vt:lpstr>Una solución para los retos del cliente</vt:lpstr>
      <vt:lpstr>Líder del mercado</vt:lpstr>
      <vt:lpstr>Perfiles de cliente de Retrospect</vt:lpstr>
      <vt:lpstr>PowerPoint Presentation</vt:lpstr>
      <vt:lpstr>Tecnologías clave de Retrospect</vt:lpstr>
      <vt:lpstr>Retrospect 9: fiable, seguro, probado, hecho para Mac OS X</vt:lpstr>
      <vt:lpstr>Funciones nuevas de Retrospect 9</vt:lpstr>
      <vt:lpstr>Compatibilidad con almacenamiento de nube WebDAV</vt:lpstr>
      <vt:lpstr>Nuevo software de Cliente Retrospect 9</vt:lpstr>
      <vt:lpstr>Componentes del nuevo Retrospect 9 Client</vt:lpstr>
      <vt:lpstr>Retrospect y Time Machine</vt:lpstr>
      <vt:lpstr>Retrospect y archiware PresSTORE</vt:lpstr>
      <vt:lpstr>Retrospect 7.7 para Windows</vt:lpstr>
      <vt:lpstr>Aplicación Retrospect para iPhone</vt:lpstr>
      <vt:lpstr>Apoyamos a nuestros socios</vt:lpstr>
      <vt:lpstr>Recursos adicionales</vt:lpstr>
    </vt:vector>
  </TitlesOfParts>
  <Company>Sonic Solutions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Roxio Products Group</dc:title>
  <dc:creator>Matt DiMaria</dc:creator>
  <cp:lastModifiedBy>administrator  </cp:lastModifiedBy>
  <cp:revision>655</cp:revision>
  <dcterms:created xsi:type="dcterms:W3CDTF">2009-06-25T01:52:00Z</dcterms:created>
  <dcterms:modified xsi:type="dcterms:W3CDTF">2012-01-26T18:48:39Z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0x010100ECE0B4E420178342A960D5CBA981209C</vt:lpwstr>
  </property>
</Properties>
</file>